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8" r:id="rId3"/>
    <p:sldId id="289" r:id="rId4"/>
    <p:sldId id="258" r:id="rId5"/>
    <p:sldId id="260" r:id="rId6"/>
    <p:sldId id="261" r:id="rId7"/>
    <p:sldId id="262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sein latifi" userId="a1a9b68888eb6821" providerId="LiveId" clId="{508F91A5-DC83-4465-96EE-C83847A1E76C}"/>
    <pc:docChg chg="delSld">
      <pc:chgData name="hosein latifi" userId="a1a9b68888eb6821" providerId="LiveId" clId="{508F91A5-DC83-4465-96EE-C83847A1E76C}" dt="2023-02-04T09:09:25.053" v="1" actId="47"/>
      <pc:docMkLst>
        <pc:docMk/>
      </pc:docMkLst>
      <pc:sldChg chg="del">
        <pc:chgData name="hosein latifi" userId="a1a9b68888eb6821" providerId="LiveId" clId="{508F91A5-DC83-4465-96EE-C83847A1E76C}" dt="2023-02-04T09:09:18.444" v="0" actId="47"/>
        <pc:sldMkLst>
          <pc:docMk/>
          <pc:sldMk cId="3734035669" sldId="256"/>
        </pc:sldMkLst>
      </pc:sldChg>
      <pc:sldChg chg="del">
        <pc:chgData name="hosein latifi" userId="a1a9b68888eb6821" providerId="LiveId" clId="{508F91A5-DC83-4465-96EE-C83847A1E76C}" dt="2023-02-04T09:09:25.053" v="1" actId="47"/>
        <pc:sldMkLst>
          <pc:docMk/>
          <pc:sldMk cId="3681648429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3837A-E32E-56EE-01A9-BC9187E34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60FBEE-D20C-5571-264F-7C7FD505F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79D6C-0989-82EE-9462-0A431F1E8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12F4-E6D9-4E39-ACD8-B2BDF0E9F0A9}" type="datetimeFigureOut">
              <a:rPr lang="fa-IR" smtClean="0"/>
              <a:t>14/07/1444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9C389-36DD-2EB4-0F3F-B14D85E4F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825C2-B4A9-7DE0-0D16-AC4E8E46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EEFF-F2BA-4FEA-AF87-3705832210C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9754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65858-0863-C774-840F-F12B30E2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E4431-2530-A392-8433-1E4B976C9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5C681-AD8C-8897-4480-109CF003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12F4-E6D9-4E39-ACD8-B2BDF0E9F0A9}" type="datetimeFigureOut">
              <a:rPr lang="fa-IR" smtClean="0"/>
              <a:t>14/07/1444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477BA-9881-D388-1C2B-D37EAF11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FC4DF-9494-79F8-B593-7520A9EE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EEFF-F2BA-4FEA-AF87-3705832210C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433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9D7C16-04A8-5AC8-6BAD-1D073F125C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E7D6F-099F-9B65-F9D4-0C0AA26C3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17AF6-02D3-3894-14CA-E56DCC8A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12F4-E6D9-4E39-ACD8-B2BDF0E9F0A9}" type="datetimeFigureOut">
              <a:rPr lang="fa-IR" smtClean="0"/>
              <a:t>14/07/1444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18455-426B-57D7-87B2-DFCD7D129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51EF-1BDF-9C38-FC87-CB8D2F381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EEFF-F2BA-4FEA-AF87-3705832210C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97083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1A3C-00B9-D0DA-B93A-CC9F33FAF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AD446-CB73-4E07-A53F-C323C844E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FF3D2-0E7A-C777-486F-ED02944A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12F4-E6D9-4E39-ACD8-B2BDF0E9F0A9}" type="datetimeFigureOut">
              <a:rPr lang="fa-IR" smtClean="0"/>
              <a:t>14/07/1444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EC640-98BD-7381-1415-B05DF4C8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DC48-5A35-32E5-DCEC-70D77E19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EEFF-F2BA-4FEA-AF87-3705832210C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333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AC1D-B16B-1EC0-307A-EAE19BBBA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6721-78F7-0322-E2F0-F582854DA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88D9F-CA9D-A900-0489-1B458376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12F4-E6D9-4E39-ACD8-B2BDF0E9F0A9}" type="datetimeFigureOut">
              <a:rPr lang="fa-IR" smtClean="0"/>
              <a:t>14/07/1444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EE25-262F-42E9-842F-33A6276D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EE193-FE16-6DF0-70C9-5028FF06A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EEFF-F2BA-4FEA-AF87-3705832210C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1082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EE87-1A35-E9FB-6CCF-0F49924D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9E822-974C-611C-E8C4-E22C5D689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184B5-9224-5F3F-D2D5-5C1C034F9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65E97-A553-5F71-B8AD-71DC97C6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12F4-E6D9-4E39-ACD8-B2BDF0E9F0A9}" type="datetimeFigureOut">
              <a:rPr lang="fa-IR" smtClean="0"/>
              <a:t>14/07/1444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88726-66EB-978A-F86B-C9953F786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372BC-1BC9-731D-D440-FC2829B6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EEFF-F2BA-4FEA-AF87-3705832210C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3925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2308A-DE5D-3DFD-91E6-EEC068D6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9A35-29C8-EDAD-4079-BFE8F2541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02A1D-CB51-64F3-1696-D721FF00B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0E3A27-A5FE-4CA6-0369-3C076BC17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DE2AC-65A8-1590-A0DE-F12B41B8B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C5367F-1A22-E11D-0319-C62696E41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12F4-E6D9-4E39-ACD8-B2BDF0E9F0A9}" type="datetimeFigureOut">
              <a:rPr lang="fa-IR" smtClean="0"/>
              <a:t>14/07/1444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45BB4C-477A-7938-B8D1-F360BDD82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258C7B-C8F7-9B60-4A59-E42E4A98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EEFF-F2BA-4FEA-AF87-3705832210C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486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1E0E-3DC6-9080-B68F-6403DCE5C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DEB8B-F8C8-D739-F568-2C6FACDD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12F4-E6D9-4E39-ACD8-B2BDF0E9F0A9}" type="datetimeFigureOut">
              <a:rPr lang="fa-IR" smtClean="0"/>
              <a:t>14/07/1444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0AE1D-332E-EC37-813D-97CECA498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D24F84-E1B5-152C-70A0-1469ACE7D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EEFF-F2BA-4FEA-AF87-3705832210C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9360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267BFF-9536-FDAB-3ED0-37786618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12F4-E6D9-4E39-ACD8-B2BDF0E9F0A9}" type="datetimeFigureOut">
              <a:rPr lang="fa-IR" smtClean="0"/>
              <a:t>14/07/1444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C07CD-B0D2-EAD2-FA50-287C389A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1CDAD-876F-E381-861B-09CB2A54D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EEFF-F2BA-4FEA-AF87-3705832210C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648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443B5-FD71-53D1-6C47-ED86A36B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D6E55-2204-FC73-375A-2BAF0EBD5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CC94A-9D0D-3A50-F9E3-9F6577FB9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7B5CB-F22D-98F6-2259-6916F261A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12F4-E6D9-4E39-ACD8-B2BDF0E9F0A9}" type="datetimeFigureOut">
              <a:rPr lang="fa-IR" smtClean="0"/>
              <a:t>14/07/1444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FF413-3914-D9E9-0445-75913BC8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DBFD1-FB95-D3F7-5773-960B4492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EEFF-F2BA-4FEA-AF87-3705832210C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9496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DB481-BD25-E2F6-C35D-3942AB06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7D7E0C-77AA-DBDD-8221-867D5A8BD2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13655-3F8F-7442-5084-5FC344CFF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448FB-DDAB-047C-9FC3-69C792A4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12F4-E6D9-4E39-ACD8-B2BDF0E9F0A9}" type="datetimeFigureOut">
              <a:rPr lang="fa-IR" smtClean="0"/>
              <a:t>14/07/1444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1227E-87F8-3C2C-4DE3-EA0B53662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131DF-2539-502C-FA8B-0AF5CBAC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EEFF-F2BA-4FEA-AF87-3705832210C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7758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E7B2C4-0A9C-BD9E-EB44-28517C0E5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8D1F6-8C79-7E55-B8DA-CA1E5967F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F8A44-BC8D-0E30-B37C-17E2032DF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12F4-E6D9-4E39-ACD8-B2BDF0E9F0A9}" type="datetimeFigureOut">
              <a:rPr lang="fa-IR" smtClean="0"/>
              <a:t>14/07/1444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799D9-C68B-F8B8-E25E-A8974F850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3C5D1-E8C3-30B6-4B2E-CB1E9FAB9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BEEFF-F2BA-4FEA-AF87-3705832210C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7741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CB237-9496-FECF-A088-410A9DC65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81C546-26DE-C1E3-19DA-049FB07B5775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D2C56-2F36-5AD5-C57F-5F14917E5C0B}"/>
              </a:ext>
            </a:extLst>
          </p:cNvPr>
          <p:cNvSpPr txBox="1"/>
          <p:nvPr/>
        </p:nvSpPr>
        <p:spPr>
          <a:xfrm>
            <a:off x="8192531" y="481914"/>
            <a:ext cx="300269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6600" dirty="0">
                <a:solidFill>
                  <a:schemeClr val="bg1"/>
                </a:solidFill>
                <a:cs typeface="2  Bardiya" panose="00000400000000000000" pitchFamily="2" charset="-78"/>
              </a:rPr>
              <a:t>فیبر نوری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8F1F87-670F-0B7A-6DB2-CD5C9F705457}"/>
              </a:ext>
            </a:extLst>
          </p:cNvPr>
          <p:cNvSpPr txBox="1"/>
          <p:nvPr/>
        </p:nvSpPr>
        <p:spPr>
          <a:xfrm>
            <a:off x="164757" y="1606399"/>
            <a:ext cx="528457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sz="6600" dirty="0">
                <a:solidFill>
                  <a:schemeClr val="bg1"/>
                </a:solidFill>
                <a:cs typeface="2  Bardiya" panose="00000400000000000000" pitchFamily="2" charset="-78"/>
              </a:rPr>
              <a:t>OPTICAL FIBER</a:t>
            </a:r>
            <a:endParaRPr lang="fa-IR" sz="6600" dirty="0">
              <a:solidFill>
                <a:schemeClr val="bg1"/>
              </a:solidFill>
              <a:cs typeface="2  Bardiya" panose="00000400000000000000" pitchFamily="2" charset="-78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65F8DC-1333-6793-B348-584DD54EC384}"/>
              </a:ext>
            </a:extLst>
          </p:cNvPr>
          <p:cNvCxnSpPr/>
          <p:nvPr/>
        </p:nvCxnSpPr>
        <p:spPr>
          <a:xfrm>
            <a:off x="420132" y="1589910"/>
            <a:ext cx="10775091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92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B69F56-E29C-A3E9-4B96-BA55FB8F560D}"/>
              </a:ext>
            </a:extLst>
          </p:cNvPr>
          <p:cNvSpPr txBox="1"/>
          <p:nvPr/>
        </p:nvSpPr>
        <p:spPr>
          <a:xfrm>
            <a:off x="593124" y="1163668"/>
            <a:ext cx="11383661" cy="1574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نور در کابل فیبر نوری از طریق هسته (نظیر راهروی مثال ارائه شده) و توسط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جهش‌های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پیوسته با توجه به سطح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آبکاری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شده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(</a:t>
            </a:r>
            <a:r>
              <a:rPr lang="en-US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cladding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) 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مشابه دیوارهای شیشه ای مثال ارائه شده) حرکت می کند. (مجموع انعکاس داخلی) و چون سطح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آبکاری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شده، قادر به جذب نور موجود در هسته نیست، نور قادر به حرکت در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مسافت‌های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طولانی است. اما گاهی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بدلیل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خالص نبودن شیشه، برخی از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سیگنال‌های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نوری دچار نوعی تضعیف در طول هسته می شوند که این تضعیف به درجه خلوص شیشه و طول موج نور انتقالی بستگی دارد. (مثلاً اگر طول موج 1300 نانومتر باشد، بین 50 تا 60 درصد در هر کیلومتر تضعیف می شود و موج با طول 1550 نانومتر بیش از 50 درصد در هر کیلومتر تضعیف می شود.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6A3A0-264C-E8DD-C629-BA5D8542A0B7}"/>
              </a:ext>
            </a:extLst>
          </p:cNvPr>
          <p:cNvSpPr txBox="1"/>
          <p:nvPr/>
        </p:nvSpPr>
        <p:spPr>
          <a:xfrm>
            <a:off x="8637374" y="376882"/>
            <a:ext cx="3252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800" b="1" dirty="0"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ارسال نور در فیبر نوری</a:t>
            </a:r>
            <a:endParaRPr lang="fa-IR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20EBCC-4860-B89B-3FE9-938A3C525669}"/>
              </a:ext>
            </a:extLst>
          </p:cNvPr>
          <p:cNvCxnSpPr>
            <a:cxnSpLocks/>
          </p:cNvCxnSpPr>
          <p:nvPr/>
        </p:nvCxnSpPr>
        <p:spPr>
          <a:xfrm>
            <a:off x="6932141" y="933581"/>
            <a:ext cx="4884007" cy="0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C2A67F9-2ECC-664B-F86D-ED5CDF52C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02" y="3863815"/>
            <a:ext cx="7192321" cy="26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257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BC486A-57C3-E1EC-5A2D-79FDBDEF9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442418-9DDD-DDB3-49BC-BA162AE9720F}"/>
              </a:ext>
            </a:extLst>
          </p:cNvPr>
          <p:cNvSpPr txBox="1"/>
          <p:nvPr/>
        </p:nvSpPr>
        <p:spPr>
          <a:xfrm>
            <a:off x="7338646" y="463062"/>
            <a:ext cx="4220308" cy="61003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مقدمه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تاریخچه ساخت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 ساختار فیبر نوری 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ارسال نور در </a:t>
            </a:r>
            <a:r>
              <a:rPr lang="fa-IR" dirty="0" err="1">
                <a:solidFill>
                  <a:schemeClr val="bg1"/>
                </a:solidFill>
                <a:cs typeface="2  Titr" panose="00000700000000000000" pitchFamily="2" charset="-78"/>
              </a:rPr>
              <a:t>فیبرنوری</a:t>
            </a:r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 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سیستم </a:t>
            </a:r>
            <a:r>
              <a:rPr lang="fa-IR" dirty="0" err="1">
                <a:solidFill>
                  <a:schemeClr val="bg1"/>
                </a:solidFill>
                <a:cs typeface="2  Titr" panose="00000700000000000000" pitchFamily="2" charset="-78"/>
              </a:rPr>
              <a:t>رله</a:t>
            </a:r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 فیبر نوری 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مزایای فیبر نوری 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محدودیت ها و معایب فیبر نوری 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فیبر نوری تک حالتی و چند حالتی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مزایا و معایب فیبر ها نوری در مقایسه با هم 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کاربرد های فیبر نوری 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v"/>
            </a:pPr>
            <a:endParaRPr lang="fa-IR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8970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3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3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3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3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3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3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8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3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3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1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3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3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3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4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3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7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3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3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F8477E-A6A9-9543-126B-8C9DD9A37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408146-3A66-8CE4-D3C4-139E325A10B6}"/>
              </a:ext>
            </a:extLst>
          </p:cNvPr>
          <p:cNvSpPr txBox="1"/>
          <p:nvPr/>
        </p:nvSpPr>
        <p:spPr>
          <a:xfrm>
            <a:off x="163213" y="5148126"/>
            <a:ext cx="11865574" cy="1574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18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مقدمه</a:t>
            </a:r>
            <a:br>
              <a:rPr lang="en-US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</a:br>
            <a:r>
              <a:rPr lang="fa-IR" sz="18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فیبر نوری</a:t>
            </a:r>
            <a:r>
              <a:rPr lang="fa-I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یا</a:t>
            </a:r>
            <a:r>
              <a:rPr lang="fa-I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تار نوری</a:t>
            </a:r>
            <a:r>
              <a:rPr lang="fa-I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به انگلیسی</a:t>
            </a:r>
            <a:r>
              <a:rPr lang="fa-I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Optical Fiber</a:t>
            </a:r>
            <a:r>
              <a:rPr lang="en-US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 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رشته باریک و بلندی از یک مادّه شفاف مثل</a:t>
            </a:r>
            <a:r>
              <a:rPr lang="fa-I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شیشه</a:t>
            </a:r>
            <a:r>
              <a:rPr lang="fa-I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یا</a:t>
            </a:r>
            <a:r>
              <a:rPr lang="fa-I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پلاستیک</a:t>
            </a:r>
            <a:r>
              <a:rPr lang="fa-I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است که </a:t>
            </a:r>
            <a:r>
              <a:rPr lang="fa-IR" sz="1800" dirty="0" err="1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می‌تواند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نوری را که از یک سرش به آن وارد شده، از سر دیگر خارج کند. فیبر نوری داری</a:t>
            </a:r>
            <a:r>
              <a:rPr lang="fa-I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پهنای باند</a:t>
            </a:r>
            <a:r>
              <a:rPr lang="fa-I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بسیار بالاتر از</a:t>
            </a:r>
            <a:r>
              <a:rPr lang="fa-I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 err="1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کابل‌</a:t>
            </a:r>
            <a:r>
              <a:rPr lang="fa-IR" sz="1800" dirty="0" err="1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های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معمولی است، با فیبر نوری </a:t>
            </a:r>
            <a:r>
              <a:rPr lang="fa-IR" sz="1800" dirty="0" err="1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می‌توان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</a:t>
            </a:r>
            <a:r>
              <a:rPr lang="fa-IR" sz="1800" dirty="0" err="1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داده‌های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تصویر، صوت و </a:t>
            </a:r>
            <a:r>
              <a:rPr lang="fa-IR" sz="1800" dirty="0" err="1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داده‌های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دیگر را به راحتی با پهنای باند بالا تا 10 </a:t>
            </a:r>
            <a:r>
              <a:rPr lang="fa-IR" sz="1800" dirty="0" err="1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گیگابیت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بر ثانیه و بالاتر انتقال داد. امروزه مخابرات فیبر نوری، به دلیل پهنای باند وسیعتر در مقایسه با </a:t>
            </a:r>
            <a:r>
              <a:rPr lang="fa-IR" sz="1800" dirty="0" err="1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کابل‌های</a:t>
            </a:r>
            <a:r>
              <a:rPr lang="fa-I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مسی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، و تاخیر کمتر در مقایسه با مخابرات ماهواره ای از مهمترین ابزار انتقال اطلاعات محسوب </a:t>
            </a:r>
            <a:r>
              <a:rPr lang="fa-IR" sz="1800" dirty="0" err="1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می‌شود</a:t>
            </a:r>
            <a:r>
              <a:rPr lang="en-US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683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F66A6F-1E80-5C0F-6C28-5C4D76EF3A6F}"/>
              </a:ext>
            </a:extLst>
          </p:cNvPr>
          <p:cNvSpPr txBox="1"/>
          <p:nvPr/>
        </p:nvSpPr>
        <p:spPr>
          <a:xfrm>
            <a:off x="4757351" y="976194"/>
            <a:ext cx="72019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b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</a:b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اولین کسانی که در قرون اخیر به فکر استفاده از نور برای انتقال اطلاعات افتادند، انتشار نور را در جو زمین تجربه کردند. اما وجود موانع مختلف نظیر گرد و خاک، دود، برف، باران، مه و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انتشار اطلاعات نوری در جو را با مشکل مواجه ساخت. بعدها استفاده از لوله و کانال برای هدایت نور مطرح گردید. نور در داخل این کانالها بوسیله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آینه‌ها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و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عدسی‌ها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هدایت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می‌شد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، اما از آنجا که تنظیم این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آینه‌ها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و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عدسی‌ها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کار بسیار مشکلی بود این کار نیز غیر عملی تشخیص داده شد و مردود ماند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شاید اولین تلاش در سیر تکاملی سیستم ارتباط نوری به وسیله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الکساندر گراهام بل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صورت گرفت که در سال 1880، درست 4 سال پس از اختراع تلفن، اختراع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تلفن نوری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(</a:t>
            </a:r>
            <a:r>
              <a:rPr lang="fa-IR" sz="1800" b="1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فوتوفون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) 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یا سیستمی که صدا را تا فواصل چندین صد متر منتقل می کرد، به ثبت رساند. تلفن نوری بر مبنای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مدوله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کردن نور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خورشید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بازتابیده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با به ارتعاش در آوردن آینه ای کار می کرد. گیرنده یک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فتوسل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بود. در این روش نور در هوا منتشر می شد و بنابراین امکان انتقال اطلاعات تا بیش از 200 متر میسر نبود. به همین دلیل، اگرچه دستگاه بل ظاهراً کار می کرد اما از موفقیت تجاری برخوردار نبود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</a:t>
            </a:r>
            <a:b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</a:br>
            <a:endParaRPr lang="fa-I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39E1B-45C6-C29D-7E11-68DB92E990ED}"/>
              </a:ext>
            </a:extLst>
          </p:cNvPr>
          <p:cNvSpPr txBox="1"/>
          <p:nvPr/>
        </p:nvSpPr>
        <p:spPr>
          <a:xfrm>
            <a:off x="8872151" y="474345"/>
            <a:ext cx="2981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تاریخچه ساخت فیبر نوری</a:t>
            </a:r>
            <a:endParaRPr lang="fa-IR" sz="2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8DDC86-2164-679E-3177-3E969767C5BE}"/>
              </a:ext>
            </a:extLst>
          </p:cNvPr>
          <p:cNvCxnSpPr>
            <a:cxnSpLocks/>
          </p:cNvCxnSpPr>
          <p:nvPr/>
        </p:nvCxnSpPr>
        <p:spPr>
          <a:xfrm>
            <a:off x="4757351" y="915922"/>
            <a:ext cx="7095867" cy="40175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28" name="Picture 4" descr="مشاهده تصویر منبع">
            <a:extLst>
              <a:ext uri="{FF2B5EF4-FFF2-40B4-BE49-F238E27FC236}">
                <a16:creationId xmlns:a16="http://schemas.microsoft.com/office/drawing/2014/main" id="{E765B0B8-3E3A-CF16-E58B-794F7AD9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89364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مشاهده تصویر منبع">
            <a:extLst>
              <a:ext uri="{FF2B5EF4-FFF2-40B4-BE49-F238E27FC236}">
                <a16:creationId xmlns:a16="http://schemas.microsoft.com/office/drawing/2014/main" id="{AF844B95-796A-F7A5-7F8C-6D5B13E2E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883"/>
          <a:stretch/>
        </p:blipFill>
        <p:spPr bwMode="auto">
          <a:xfrm>
            <a:off x="6566845" y="976186"/>
            <a:ext cx="2794172" cy="329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243557-6408-6316-0D3B-95A84E21C9B3}"/>
              </a:ext>
            </a:extLst>
          </p:cNvPr>
          <p:cNvSpPr txBox="1"/>
          <p:nvPr/>
        </p:nvSpPr>
        <p:spPr>
          <a:xfrm>
            <a:off x="4868562" y="4272677"/>
            <a:ext cx="69846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ایده استفاده از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انکسار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(شکست) برای هدایت نور (که اساس فیبرهای نوری امروزی است) برای اولین بار در سال 1840 توسط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Daniel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Colladon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و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Jacques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Babinet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در پاریس پیشنهاد شد. همچنین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John Tyndall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در سال 1870 در کتاب خود ویژگی بازتاب کلی را شرح داد: «وقتی نور از هوا وارد آب می شود به سمت خط عمود بر سطح خم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می‌شود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و وقتی از آب وارد هوا می شود از خط عمود دور می شود. اگر زاویه ی پرتو نور با خط عمود در تابش از داخل آب بزرگتر از 48 درجه شود هیچ نوری از آب خارج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نمی‌شود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در واقع نور به طور کامل از سطح آب منعکس می شود. زاویه ای که انعکاس کلی آغاز می شود را زاویه بحرانی می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نامیم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</a:t>
            </a:r>
            <a:b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</a:br>
            <a:endParaRPr lang="fa-I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516176-F2ED-0D4E-E9E1-9D29020CC4AD}"/>
              </a:ext>
            </a:extLst>
          </p:cNvPr>
          <p:cNvSpPr txBox="1"/>
          <p:nvPr/>
        </p:nvSpPr>
        <p:spPr>
          <a:xfrm>
            <a:off x="8872151" y="474345"/>
            <a:ext cx="2981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تاریخچه ساخت فیبر نوری</a:t>
            </a:r>
            <a:endParaRPr lang="fa-IR" sz="2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393329-547A-3DE2-185C-B61D5DE76342}"/>
              </a:ext>
            </a:extLst>
          </p:cNvPr>
          <p:cNvCxnSpPr>
            <a:cxnSpLocks/>
          </p:cNvCxnSpPr>
          <p:nvPr/>
        </p:nvCxnSpPr>
        <p:spPr>
          <a:xfrm>
            <a:off x="469557" y="956097"/>
            <a:ext cx="11383661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50" name="Picture 2" descr="مشاهده تصویر منبع">
            <a:extLst>
              <a:ext uri="{FF2B5EF4-FFF2-40B4-BE49-F238E27FC236}">
                <a16:creationId xmlns:a16="http://schemas.microsoft.com/office/drawing/2014/main" id="{EAC6A182-8CC8-850E-3014-731B4EC71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714" y="1080399"/>
            <a:ext cx="2684504" cy="317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شاهده تصویر منبع">
            <a:extLst>
              <a:ext uri="{FF2B5EF4-FFF2-40B4-BE49-F238E27FC236}">
                <a16:creationId xmlns:a16="http://schemas.microsoft.com/office/drawing/2014/main" id="{FEDEF9A0-DD15-5A7C-C64F-FC7383A4E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81" y="1284342"/>
            <a:ext cx="2190966" cy="276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defined">
            <a:extLst>
              <a:ext uri="{FF2B5EF4-FFF2-40B4-BE49-F238E27FC236}">
                <a16:creationId xmlns:a16="http://schemas.microsoft.com/office/drawing/2014/main" id="{5ECC2364-B98C-D618-7B3C-254C5C7AF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5" y="1762644"/>
            <a:ext cx="4571999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15863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BED7CC-AF68-8740-E521-3FFC7C5D37F9}"/>
              </a:ext>
            </a:extLst>
          </p:cNvPr>
          <p:cNvSpPr txBox="1"/>
          <p:nvPr/>
        </p:nvSpPr>
        <p:spPr>
          <a:xfrm>
            <a:off x="3105664" y="1123139"/>
            <a:ext cx="8751673" cy="3352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1800" b="1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کاکو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و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کوکهام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انگلیسی برای اولین بار استفاده از شیشه را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بعنوان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محیط انتشار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مطرح ساختند. آنان مبنای کار خود را بر آن گذاشتند که به سرعتی حدود 100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مگابیت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بر ثانیه و بیشتر بر روی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محیط‌های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انتشار شیشه دست یابند. این سرعت انتقال با تضعیف زیاد انرژی همراه بود. این دو محقق انگلیسی، کاهش انرژی را تا آنجا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می‌پذیرفتند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که کمتر از 20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دسی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بل نباشد. اگر چه آنان در رسیدن به هدف خود ناکام ماندند، اما شرکت آمریکائی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(</a:t>
            </a:r>
            <a:r>
              <a:rPr lang="fa-IR" sz="1800" b="1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کورنینگ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</a:t>
            </a:r>
            <a:r>
              <a:rPr lang="fa-IR" sz="1800" b="1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گلس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) 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به این هدف دست یافت. در اوایل سال 1960 میلادی با اختراع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اشعه لیزر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ارتباطات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فیبرنوری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ممکن گردید. در سال 1966 میلادی، دانشمندان در این نظریه که نور در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الیاف </a:t>
            </a:r>
            <a:r>
              <a:rPr lang="fa-IR" sz="1800" b="1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شیشه‌ای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هدایت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می‌شود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پیشرفت کردند که حاصل آن از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کابلهای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معمولی بسیار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سودمندتر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بود. چرا که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فیبرنوری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بسیار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سبکتر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و ارزانتر از کابل مسی است و در عین حال ظرفیت انتقالی تا چندین هزار برابر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کابل مسی</a:t>
            </a:r>
            <a:r>
              <a:rPr lang="fa-IR" sz="18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دارد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</a:t>
            </a:r>
            <a:b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</a:b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توسعه فناوری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فیبرنوری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از سال 1980 میلادی به بعد باعث شد که همواره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مخابرات نوری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بعنوان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یک انتخاب مناسب مطرح باشد. تا سال 1985 میلادی در دنیا نزدیک به 2 میلیون کیلومتر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کابل نوری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نصب شده و مورد بهره برداری قرار گرفته ‌است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E247C7-8C5E-69AA-7D3A-B800AE13A2A7}"/>
              </a:ext>
            </a:extLst>
          </p:cNvPr>
          <p:cNvSpPr txBox="1"/>
          <p:nvPr/>
        </p:nvSpPr>
        <p:spPr>
          <a:xfrm>
            <a:off x="8872151" y="474345"/>
            <a:ext cx="2981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تاریخچه ساخت فیبر نوری</a:t>
            </a:r>
            <a:endParaRPr lang="fa-IR" sz="24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4F451F-1F58-326E-00A1-735433FA2121}"/>
              </a:ext>
            </a:extLst>
          </p:cNvPr>
          <p:cNvCxnSpPr>
            <a:cxnSpLocks/>
          </p:cNvCxnSpPr>
          <p:nvPr/>
        </p:nvCxnSpPr>
        <p:spPr>
          <a:xfrm>
            <a:off x="469557" y="956097"/>
            <a:ext cx="11383661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053A7C4-BA22-098B-6BE4-B9ACFA5A6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5" t="51118" b="16377"/>
          <a:stretch/>
        </p:blipFill>
        <p:spPr>
          <a:xfrm flipH="1">
            <a:off x="0" y="4620266"/>
            <a:ext cx="7742538" cy="222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2516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D6857C-CB69-98CB-83AC-E765C2542B1F}"/>
              </a:ext>
            </a:extLst>
          </p:cNvPr>
          <p:cNvSpPr txBox="1"/>
          <p:nvPr/>
        </p:nvSpPr>
        <p:spPr>
          <a:xfrm>
            <a:off x="840259" y="992472"/>
            <a:ext cx="110345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از فیبر نوری (معمولاً از جنس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سیلیسیم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</a:t>
            </a:r>
            <a:r>
              <a:rPr lang="fa-IR" sz="1800" b="1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دی‌اکسید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) 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برای انتقال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داده‌ها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توسط نور لیزر استفاده میشود. یک کابل فیبر نوری که کمتر از یک اینچ قطر دارد از مجموعه ای از این فیبرها تشکیل شده و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می‌تواند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صدها هزار مکالمه صوتی را حمل کند. فیبرهای نوری تجاری ظرفیت 2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٫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5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گیگابایت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در ثانیه تا 10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گیگابایت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در ثانیه را فراهم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می‌سازند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 فیبر نوری از چندین لایه ساخته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می‌شود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درونی‌ترین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لایه را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هسته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می‌نامند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 هسته معمولاً شامل یک تار کاملاً بازتاب کننده از شیشه خالص است. هسته در بعضی از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کابل‌ها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از پلاستیک کاملاً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بازتابنده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ساخته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می‌شود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، که هزینه ساخت را پایین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می‌آورد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 با این حال، یک هسته پلاستیکی معمولاً کیفیت شیشه را ندارد و بیشتر برای حمل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داده‌ها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در فواصل کوتاه به کار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می‌رود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 حول هسته بخش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پوسته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قرار دارد، که از شیشه یا پلاستیک ساخته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می‌شود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 هسته و پوسته به همراه هم یک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رابط </a:t>
            </a:r>
            <a:r>
              <a:rPr lang="fa-IR" sz="1800" b="1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بازتابنده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را تشکیل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می‌دهند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که باعث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می‌شود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که نور در هسته تا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بیده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شود تا از سطحی به طرف مرکز هسته باز تابیده شود که در آن دو ماده به هم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می‌رسند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 این عمل بازتاب نور به مرکز هسته را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بازتاب داخلی کلی</a:t>
            </a:r>
            <a:r>
              <a:rPr lang="fa-IR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می‌نامند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</a:t>
            </a:r>
            <a:endParaRPr lang="fa-I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BCC4F-4089-699B-4C3E-524782CFF192}"/>
              </a:ext>
            </a:extLst>
          </p:cNvPr>
          <p:cNvSpPr txBox="1"/>
          <p:nvPr/>
        </p:nvSpPr>
        <p:spPr>
          <a:xfrm>
            <a:off x="9091482" y="276637"/>
            <a:ext cx="278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32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ساختار فیبر نوری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A5859E-628D-1178-9842-DEA7DE7EBFB0}"/>
              </a:ext>
            </a:extLst>
          </p:cNvPr>
          <p:cNvCxnSpPr>
            <a:cxnSpLocks/>
          </p:cNvCxnSpPr>
          <p:nvPr/>
        </p:nvCxnSpPr>
        <p:spPr>
          <a:xfrm>
            <a:off x="469557" y="956097"/>
            <a:ext cx="11383661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076" name="Picture 4">
            <a:extLst>
              <a:ext uri="{FF2B5EF4-FFF2-40B4-BE49-F238E27FC236}">
                <a16:creationId xmlns:a16="http://schemas.microsoft.com/office/drawing/2014/main" id="{13BC83FA-F17B-6EAE-FCCC-44FC15B57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10" y="3395482"/>
            <a:ext cx="7965989" cy="332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48827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77A5EB0-91F8-259C-0800-ADF1E9E5D398}"/>
              </a:ext>
            </a:extLst>
          </p:cNvPr>
          <p:cNvSpPr txBox="1"/>
          <p:nvPr/>
        </p:nvSpPr>
        <p:spPr>
          <a:xfrm>
            <a:off x="9091482" y="276637"/>
            <a:ext cx="278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32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ساختار فیبر نوری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DBD420-75C2-3C6D-0805-EE0A295DF406}"/>
              </a:ext>
            </a:extLst>
          </p:cNvPr>
          <p:cNvCxnSpPr>
            <a:cxnSpLocks/>
          </p:cNvCxnSpPr>
          <p:nvPr/>
        </p:nvCxnSpPr>
        <p:spPr>
          <a:xfrm>
            <a:off x="469557" y="956097"/>
            <a:ext cx="11383661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1F9A16F6-593D-C03D-C9F6-9EF13CABE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10" y="3395482"/>
            <a:ext cx="7965989" cy="332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471524-4D7D-249C-9962-7D3F7FAAC313}"/>
              </a:ext>
            </a:extLst>
          </p:cNvPr>
          <p:cNvSpPr txBox="1"/>
          <p:nvPr/>
        </p:nvSpPr>
        <p:spPr>
          <a:xfrm>
            <a:off x="2347785" y="1085227"/>
            <a:ext cx="9527058" cy="1574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در نوع مرسوم فیبر نوری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قطر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هسته و پوسته با هم حدود 125 میکرون است (هر میکرون معادل یک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میلیونیم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متر است)، که در حدود اندازه یک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تار موی انسان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است. بسته به سازنده، حول پوسته چند</a:t>
            </a:r>
            <a:r>
              <a:rPr lang="fa-IR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a-IR" sz="1800" b="1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لایه محافظ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، شامل یک پوشش معمولاً از جنس پلاستیک قرار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می‌گیرد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</a:t>
            </a:r>
            <a:b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</a:b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یک پوشش محافظ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پلاستکی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سخت لایه بیرونی را تشکیل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می‌دهد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 این لایه کل کابل را در خود نگه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می‌دارد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، که </a:t>
            </a:r>
            <a:r>
              <a:rPr lang="fa-IR" sz="1800" dirty="0" err="1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می‌تواند</a:t>
            </a:r>
            <a:r>
              <a:rPr lang="fa-IR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صدها فیبر نوری مختلف را در بر بگیرد. قطر یک کابل نمونه کمتر از یک اینچ است</a:t>
            </a:r>
            <a:r>
              <a:rPr lang="en-US" sz="1800" dirty="0">
                <a:solidFill>
                  <a:srgbClr val="333333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49903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F73437-7BFB-8312-5955-10F162497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691901-814C-B23B-0093-22609054FB19}"/>
              </a:ext>
            </a:extLst>
          </p:cNvPr>
          <p:cNvSpPr txBox="1"/>
          <p:nvPr/>
        </p:nvSpPr>
        <p:spPr>
          <a:xfrm>
            <a:off x="5631592" y="3798332"/>
            <a:ext cx="60980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br>
              <a:rPr lang="en-US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</a:b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اگر در یک راهروی بزرگ و مستقیم چراغ قوه ای را روشن نماییم، با توجه به عدم وجود خم و یا پیچ در راهرو، محدوده مورد نظر روشن می شود ولی اگر راهروی فوق دارای خم و یا پیچ باشد، در این حالت باید از یک آیینه در محل پیچ راهرو استفاده کرد تا باعث انعکاس نور در راهرو گردد. و در صورتیکه راهروی فوق دارای </a:t>
            </a:r>
            <a:r>
              <a:rPr lang="fa-IR" sz="1800" dirty="0" err="1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پیچ‌های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زیادی باشد، در چنین حالتی بایست از </a:t>
            </a:r>
            <a:r>
              <a:rPr lang="fa-IR" sz="1800" dirty="0" err="1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آیینه‌های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متعددی استفاده کرد. بدین ترتیب نور </a:t>
            </a:r>
            <a:r>
              <a:rPr lang="fa-IR" sz="1800" dirty="0" err="1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تابانده</a:t>
            </a:r>
            <a:r>
              <a:rPr lang="fa-IR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 شده توسط چراغ قوه از نقطه ای به نقطه دیگر حرکت کرده و طول مسیر راهرو را روشن خواهد کرد. عملیات فوق مشابه آن چیزی است که در فیبر نوری انجام می گیرد</a:t>
            </a:r>
            <a:r>
              <a:rPr lang="en-US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.</a:t>
            </a:r>
            <a:br>
              <a:rPr lang="en-US" sz="18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</a:b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51098-8793-8BB6-5CC7-2D2E21D1EC54}"/>
              </a:ext>
            </a:extLst>
          </p:cNvPr>
          <p:cNvSpPr txBox="1"/>
          <p:nvPr/>
        </p:nvSpPr>
        <p:spPr>
          <a:xfrm>
            <a:off x="8637374" y="376882"/>
            <a:ext cx="3252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8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Koodak" panose="00000700000000000000" pitchFamily="2" charset="-78"/>
              </a:rPr>
              <a:t>ارسال نور در فیبر نوری</a:t>
            </a:r>
            <a:endParaRPr lang="fa-IR" sz="28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17A831-CF8C-51EA-6EA5-6349BB647452}"/>
              </a:ext>
            </a:extLst>
          </p:cNvPr>
          <p:cNvCxnSpPr>
            <a:cxnSpLocks/>
          </p:cNvCxnSpPr>
          <p:nvPr/>
        </p:nvCxnSpPr>
        <p:spPr>
          <a:xfrm>
            <a:off x="7092778" y="935522"/>
            <a:ext cx="4884007" cy="0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zapsplat_office_stationery_pen_biro_ballpoint_click_nib_button_001_76870">
            <a:hlinkClick r:id="" action="ppaction://media"/>
            <a:extLst>
              <a:ext uri="{FF2B5EF4-FFF2-40B4-BE49-F238E27FC236}">
                <a16:creationId xmlns:a16="http://schemas.microsoft.com/office/drawing/2014/main" id="{518C156A-BA48-9FC9-7F7F-7A3770F73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712" y="290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0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1326</Words>
  <Application>Microsoft Office PowerPoint</Application>
  <PresentationFormat>Widescreen</PresentationFormat>
  <Paragraphs>27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IRANSans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hosein latifi</dc:creator>
  <cp:lastModifiedBy>hosein latifi</cp:lastModifiedBy>
  <cp:revision>1</cp:revision>
  <dcterms:created xsi:type="dcterms:W3CDTF">2023-02-04T09:08:17Z</dcterms:created>
  <dcterms:modified xsi:type="dcterms:W3CDTF">2023-02-04T09:09:31Z</dcterms:modified>
</cp:coreProperties>
</file>