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78" r:id="rId2"/>
    <p:sldId id="479" r:id="rId3"/>
    <p:sldId id="480" r:id="rId4"/>
    <p:sldId id="481" r:id="rId5"/>
    <p:sldId id="646" r:id="rId6"/>
    <p:sldId id="647" r:id="rId7"/>
    <p:sldId id="482" r:id="rId8"/>
    <p:sldId id="649" r:id="rId9"/>
    <p:sldId id="648" r:id="rId10"/>
    <p:sldId id="483" r:id="rId11"/>
    <p:sldId id="484" r:id="rId12"/>
    <p:sldId id="485" r:id="rId13"/>
    <p:sldId id="650" r:id="rId14"/>
    <p:sldId id="486" r:id="rId15"/>
    <p:sldId id="487" r:id="rId16"/>
    <p:sldId id="488" r:id="rId17"/>
    <p:sldId id="489" r:id="rId18"/>
    <p:sldId id="490" r:id="rId19"/>
    <p:sldId id="492" r:id="rId20"/>
    <p:sldId id="651" r:id="rId21"/>
    <p:sldId id="493" r:id="rId22"/>
    <p:sldId id="494" r:id="rId23"/>
    <p:sldId id="495" r:id="rId24"/>
    <p:sldId id="496" r:id="rId25"/>
    <p:sldId id="497" r:id="rId26"/>
    <p:sldId id="498" r:id="rId27"/>
    <p:sldId id="65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479"/>
            <p14:sldId id="480"/>
            <p14:sldId id="481"/>
            <p14:sldId id="646"/>
            <p14:sldId id="647"/>
            <p14:sldId id="482"/>
            <p14:sldId id="649"/>
            <p14:sldId id="648"/>
            <p14:sldId id="483"/>
            <p14:sldId id="484"/>
            <p14:sldId id="485"/>
            <p14:sldId id="650"/>
            <p14:sldId id="486"/>
            <p14:sldId id="487"/>
            <p14:sldId id="488"/>
            <p14:sldId id="489"/>
            <p14:sldId id="490"/>
            <p14:sldId id="492"/>
            <p14:sldId id="651"/>
            <p14:sldId id="493"/>
            <p14:sldId id="494"/>
            <p14:sldId id="495"/>
            <p14:sldId id="496"/>
            <p14:sldId id="497"/>
            <p14:sldId id="498"/>
            <p14:sldId id="653"/>
          </p14:sldIdLst>
        </p14:section>
        <p14:section name="Untitled Section" id="{E24E34CA-CE4C-4AB8-87D2-391103C23C34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C1C"/>
    <a:srgbClr val="CC0099"/>
    <a:srgbClr val="FFD44B"/>
    <a:srgbClr val="CC0000"/>
    <a:srgbClr val="FF0000"/>
    <a:srgbClr val="921208"/>
    <a:srgbClr val="7E1008"/>
    <a:srgbClr val="BDA30E"/>
    <a:srgbClr val="99850B"/>
    <a:srgbClr val="1B2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386" autoAdjust="0"/>
  </p:normalViewPr>
  <p:slideViewPr>
    <p:cSldViewPr snapToGrid="0">
      <p:cViewPr varScale="1">
        <p:scale>
          <a:sx n="70" d="100"/>
          <a:sy n="70" d="100"/>
        </p:scale>
        <p:origin x="-64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2/11/2022</a:t>
            </a:fld>
            <a:endParaRPr lang="en-ID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12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51835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35344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35187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20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35187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269907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22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09545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210704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3565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841417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60051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6005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06444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4869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="" xmlns:a16="http://schemas.microsoft.com/office/drawing/2014/main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="" xmlns:a16="http://schemas.microsoft.com/office/drawing/2014/main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="" xmlns:a16="http://schemas.microsoft.com/office/drawing/2014/main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="" xmlns:a16="http://schemas.microsoft.com/office/drawing/2014/main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="" xmlns:a16="http://schemas.microsoft.com/office/drawing/2014/main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موسسه آنامیس مهرجنوب برگزار میکند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0724" y="1503261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شناختي- رفتاري افسردگي</a:t>
            </a:r>
            <a:endParaRPr lang="en-US" sz="3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0905" y="3138508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دکتر رضا برومند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66362" y="4860099"/>
            <a:ext cx="2567836" cy="6137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آذر 1400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2800" b="1" dirty="0">
                <a:cs typeface="B Zar" panose="00000400000000000000" pitchFamily="2" charset="-78"/>
              </a:rPr>
              <a:t>شاخصهای توصيف کننده دوره جاری (يا جديدترين دوره اگر در حال بهبود نسبی يا کامل است)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>
                <a:cs typeface="B Zar" panose="00000400000000000000" pitchFamily="2" charset="-78"/>
              </a:rPr>
              <a:t>مزمن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>
                <a:cs typeface="B Zar" panose="00000400000000000000" pitchFamily="2" charset="-78"/>
              </a:rPr>
              <a:t>با ويژگی های کاتاتونيايی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>
                <a:cs typeface="B Zar" panose="00000400000000000000" pitchFamily="2" charset="-78"/>
              </a:rPr>
              <a:t>با ويژگی های ماليخوليايی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>
                <a:cs typeface="B Zar" panose="00000400000000000000" pitchFamily="2" charset="-78"/>
              </a:rPr>
              <a:t>با ويژگی های غيرنمونه وار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800" b="1" dirty="0">
                <a:cs typeface="B Zar" panose="00000400000000000000" pitchFamily="2" charset="-78"/>
              </a:rPr>
              <a:t>با شروع پس زايمانی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200" b="1" dirty="0">
                <a:cs typeface="B Zar" panose="00000400000000000000" pitchFamily="2" charset="-78"/>
              </a:rPr>
              <a:t>شاخصهای توصيف کننده سير دوره های عودکننده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>
                <a:cs typeface="B Zar" panose="00000400000000000000" pitchFamily="2" charset="-78"/>
              </a:rPr>
              <a:t>شاخصهای سير طولی (همراه يا بدون بهبود کامل بين دوره ها)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>
                <a:cs typeface="B Zar" panose="00000400000000000000" pitchFamily="2" charset="-78"/>
              </a:rPr>
              <a:t>با الگوی فصلی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3200" b="1" dirty="0">
                <a:cs typeface="B Zar" panose="00000400000000000000" pitchFamily="2" charset="-78"/>
              </a:rPr>
              <a:t>با چرخه سريع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609600" indent="-609600" algn="r" rtl="1" eaLnBrk="1" hangingPunct="1">
              <a:lnSpc>
                <a:spcPct val="150000"/>
              </a:lnSpc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اختلالهای سازگاری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همراه با خلق افسرده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همراه با ترکيبی از اضطراب و خلق افسرده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داغديدگی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ملال پيش قاعدگی</a:t>
            </a:r>
          </a:p>
          <a:p>
            <a:pPr marL="609600" indent="-609600" algn="r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ملاک ب جايگزين برای اختلال افسرده </a:t>
            </a:r>
            <a:r>
              <a:rPr lang="fa-IR" sz="2800" b="1" dirty="0" smtClean="0">
                <a:cs typeface="B Zar" panose="00000400000000000000" pitchFamily="2" charset="-78"/>
              </a:rPr>
              <a:t>خويی</a:t>
            </a:r>
            <a:endParaRPr lang="fa-IR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609600" indent="-609600"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 smtClean="0">
                <a:cs typeface="B Zar" panose="00000400000000000000" pitchFamily="2" charset="-78"/>
              </a:rPr>
              <a:t>اختلال </a:t>
            </a:r>
            <a:r>
              <a:rPr lang="fa-IR" sz="2800" b="1" dirty="0">
                <a:cs typeface="B Zar" panose="00000400000000000000" pitchFamily="2" charset="-78"/>
              </a:rPr>
              <a:t>افسردگی خفيف</a:t>
            </a:r>
          </a:p>
          <a:p>
            <a:pPr marL="609600" indent="-609600"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افسردگی کوتاه مدت عود کننده</a:t>
            </a:r>
          </a:p>
          <a:p>
            <a:pPr marL="609600" indent="-609600"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مختلط اضطرابی- افسردگی</a:t>
            </a:r>
          </a:p>
          <a:p>
            <a:pPr marL="609600" indent="-609600"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شخصيت افسرده</a:t>
            </a:r>
          </a:p>
          <a:p>
            <a:pPr marL="609600" indent="-609600" algn="r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افسردگی مضاعف</a:t>
            </a: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938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533400" indent="-533400" algn="r" rtl="1" eaLnBrk="1" hangingPunct="1">
              <a:lnSpc>
                <a:spcPct val="200000"/>
              </a:lnSpc>
              <a:defRPr/>
            </a:pP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الف-</a:t>
            </a:r>
            <a:r>
              <a:rPr lang="ar-SA" sz="2800" b="1" dirty="0">
                <a:cs typeface="B Zar" panose="00000400000000000000" pitchFamily="2" charset="-78"/>
              </a:rPr>
              <a:t> پنج تا (يا بيشتر) از علايم زير در</a:t>
            </a:r>
            <a:r>
              <a:rPr lang="en-US" sz="2800" b="1" dirty="0">
                <a:cs typeface="B Zar" panose="00000400000000000000" pitchFamily="2" charset="-78"/>
              </a:rPr>
              <a:t> </a:t>
            </a:r>
            <a:r>
              <a:rPr lang="ar-SA" sz="2800" b="1" dirty="0">
                <a:cs typeface="B Zar" panose="00000400000000000000" pitchFamily="2" charset="-78"/>
              </a:rPr>
              <a:t>يك دوره دو هفته اي وجود داشته اند و نشاندهنده تغيير سطح عملكرد قبلي هستند</a:t>
            </a:r>
            <a:r>
              <a:rPr lang="ar-SA" sz="2800" b="1" dirty="0" smtClean="0">
                <a:cs typeface="B Zar" panose="00000400000000000000" pitchFamily="2" charset="-78"/>
              </a:rPr>
              <a:t>.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marL="533400" indent="-533400" algn="r" rtl="1" eaLnBrk="1" hangingPunct="1">
              <a:lnSpc>
                <a:spcPct val="200000"/>
              </a:lnSpc>
              <a:defRPr/>
            </a:pPr>
            <a:r>
              <a:rPr lang="ar-SA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>
                <a:cs typeface="B Zar" panose="00000400000000000000" pitchFamily="2" charset="-78"/>
              </a:rPr>
              <a:t>دست كم يكي از علايم به </a:t>
            </a:r>
            <a:r>
              <a:rPr lang="ar-SA" sz="2800" b="1" dirty="0" smtClean="0">
                <a:cs typeface="B Zar" panose="00000400000000000000" pitchFamily="2" charset="-78"/>
              </a:rPr>
              <a:t>صورت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marL="533400" indent="-533400" algn="r" rtl="1" eaLnBrk="1" hangingPunct="1">
              <a:lnSpc>
                <a:spcPct val="200000"/>
              </a:lnSpc>
              <a:defRPr/>
            </a:pPr>
            <a:r>
              <a:rPr lang="ar-SA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1) </a:t>
            </a:r>
            <a:r>
              <a:rPr lang="ar-SA" sz="2800" b="1" dirty="0">
                <a:cs typeface="B Zar" panose="00000400000000000000" pitchFamily="2" charset="-78"/>
              </a:rPr>
              <a:t>خلق افسرده </a:t>
            </a:r>
            <a:r>
              <a:rPr lang="ar-SA" sz="2800" b="1" dirty="0" smtClean="0">
                <a:cs typeface="B Zar" panose="00000400000000000000" pitchFamily="2" charset="-78"/>
              </a:rPr>
              <a:t>2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marL="533400" indent="-533400" algn="r" rtl="1" eaLnBrk="1" hangingPunct="1">
              <a:lnSpc>
                <a:spcPct val="200000"/>
              </a:lnSpc>
              <a:defRPr/>
            </a:pP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2</a:t>
            </a:r>
            <a:r>
              <a:rPr lang="ar-SA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) </a:t>
            </a:r>
            <a:r>
              <a:rPr lang="ar-SA" sz="2800" b="1" dirty="0">
                <a:cs typeface="B Zar" panose="00000400000000000000" pitchFamily="2" charset="-78"/>
              </a:rPr>
              <a:t>از دست دادن علاقه و احساس لذت است.</a:t>
            </a:r>
            <a:r>
              <a:rPr lang="fa-IR" sz="2800" b="1" dirty="0">
                <a:cs typeface="B Zar" panose="00000400000000000000" pitchFamily="2" charset="-78"/>
              </a:rPr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</a:t>
            </a:r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معيارهاي تشخيصي دوره افسردگي اساسي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 توجه: علايمي را كه آشكارا ناشي از يك اختلال پزشكي عمومي يا هذيان ها و توهمات ناهماهنگ با خلق هستند, شامل نمي شود.</a:t>
            </a:r>
          </a:p>
          <a:p>
            <a:pPr marL="342900" indent="-342900" algn="r" rtl="1">
              <a:lnSpc>
                <a:spcPct val="200000"/>
              </a:lnSpc>
              <a:buFont typeface="+mj-lt"/>
              <a:buAutoNum type="arabicPeriod"/>
            </a:pPr>
            <a:r>
              <a:rPr lang="ar-SA" sz="2800" b="1" dirty="0" smtClean="0">
                <a:cs typeface="B Zar" panose="00000400000000000000" pitchFamily="2" charset="-78"/>
              </a:rPr>
              <a:t>خلق افسرده اكثر مواقع روز, تقريبا" هر روز, يا با ابراز بيمار (مانند احساس غمگيني و پوچي) يا مشاهدات ديگران (مانند غمگين و اشكبار بودن).               </a:t>
            </a:r>
            <a:r>
              <a:rPr lang="fa-IR" sz="2800" b="1" dirty="0" smtClean="0">
                <a:cs typeface="B Zar" panose="00000400000000000000" pitchFamily="2" charset="-78"/>
              </a:rPr>
              <a:t>         </a:t>
            </a:r>
            <a:r>
              <a:rPr lang="ar-SA" sz="2800" b="1" dirty="0" smtClean="0">
                <a:cs typeface="B Zar" panose="00000400000000000000" pitchFamily="2" charset="-78"/>
              </a:rPr>
              <a:t> 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تشخيصي دوره افسردگي اساسي</a:t>
            </a:r>
          </a:p>
        </p:txBody>
      </p:sp>
    </p:spTree>
    <p:extLst>
      <p:ext uri="{BB962C8B-B14F-4D97-AF65-F5344CB8AC3E}">
        <p14:creationId xmlns:p14="http://schemas.microsoft.com/office/powerpoint/2010/main" val="1570437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>
                <a:cs typeface="B Zar" panose="00000400000000000000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توجه</a:t>
            </a:r>
            <a:r>
              <a:rPr lang="fa-IR" sz="2800" b="1" dirty="0">
                <a:cs typeface="B Zar" panose="00000400000000000000" pitchFamily="2" charset="-78"/>
              </a:rPr>
              <a:t>: در كودكان و نوجوانان ممكن است به صورت خلق تحريك پذير باشد.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2-</a:t>
            </a:r>
            <a:r>
              <a:rPr lang="ar-SA" sz="2800" b="1" dirty="0" smtClean="0">
                <a:cs typeface="B Zar" panose="00000400000000000000" pitchFamily="2" charset="-78"/>
              </a:rPr>
              <a:t>كاهش </a:t>
            </a:r>
            <a:r>
              <a:rPr lang="ar-SA" sz="2800" b="1" dirty="0">
                <a:cs typeface="B Zar" panose="00000400000000000000" pitchFamily="2" charset="-78"/>
              </a:rPr>
              <a:t>قابل ملاحظه علاقه و احساس لذت نسبت به تمام, يا تقريبا" تمام فعاليتها در قسمت عمده روز, تقريبا" هر روز (طوري كه احساس ذهني بيمار يا مشاهدات ديگران نشان مي دهد).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>
                <a:cs typeface="B Zar" panose="00000400000000000000" pitchFamily="2" charset="-78"/>
              </a:rPr>
              <a:t> </a:t>
            </a: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تشخيصي دوره افسردگي اساسي</a:t>
            </a:r>
          </a:p>
        </p:txBody>
      </p:sp>
    </p:spTree>
    <p:extLst>
      <p:ext uri="{BB962C8B-B14F-4D97-AF65-F5344CB8AC3E}">
        <p14:creationId xmlns:p14="http://schemas.microsoft.com/office/powerpoint/2010/main" val="157043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3-</a:t>
            </a:r>
            <a:r>
              <a:rPr lang="fa-IR" sz="2800" b="1" dirty="0" smtClean="0">
                <a:cs typeface="B Zar" panose="00000400000000000000" pitchFamily="2" charset="-78"/>
              </a:rPr>
              <a:t>كاهش </a:t>
            </a:r>
            <a:r>
              <a:rPr lang="fa-IR" sz="2800" b="1" dirty="0">
                <a:cs typeface="B Zar" panose="00000400000000000000" pitchFamily="2" charset="-78"/>
              </a:rPr>
              <a:t>قابل ملاحظه وزن بدون پرهيز و رژيم غذايي يا افزايش وزن ( مثلا" بيش از 5 درصد وزن بدن در يك ماه) يا كاهش و افزايش اشتها تقريبا" هر روز. </a:t>
            </a:r>
          </a:p>
          <a:p>
            <a:pPr algn="r" rtl="1">
              <a:lnSpc>
                <a:spcPct val="200000"/>
              </a:lnSpc>
            </a:pP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 توجه: </a:t>
            </a:r>
            <a:r>
              <a:rPr lang="ar-SA" sz="2800" b="1" dirty="0">
                <a:cs typeface="B Zar" panose="00000400000000000000" pitchFamily="2" charset="-78"/>
              </a:rPr>
              <a:t>در كودكان عدم افزايش مورد انتظار وزن را در نظر بگيريد.</a:t>
            </a: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تشخيصي دوره افسردگي اساسي</a:t>
            </a:r>
          </a:p>
        </p:txBody>
      </p:sp>
    </p:spTree>
    <p:extLst>
      <p:ext uri="{BB962C8B-B14F-4D97-AF65-F5344CB8AC3E}">
        <p14:creationId xmlns:p14="http://schemas.microsoft.com/office/powerpoint/2010/main" val="491326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 eaLnBrk="1" hangingPunct="1">
              <a:lnSpc>
                <a:spcPct val="200000"/>
              </a:lnSpc>
              <a:defRPr/>
            </a:pP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3-</a:t>
            </a: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 smtClean="0">
                <a:cs typeface="B Zar" panose="00000400000000000000" pitchFamily="2" charset="-78"/>
              </a:rPr>
              <a:t>بي </a:t>
            </a:r>
            <a:r>
              <a:rPr lang="ar-SA" sz="2800" b="1" dirty="0">
                <a:cs typeface="B Zar" panose="00000400000000000000" pitchFamily="2" charset="-78"/>
              </a:rPr>
              <a:t>خوابي يا پرخوابي تقريبا" هر روزه.</a:t>
            </a:r>
            <a:endParaRPr lang="fa-IR" sz="2800" b="1" dirty="0"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  <a:defRPr/>
            </a:pP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4-</a:t>
            </a:r>
            <a:r>
              <a:rPr lang="fa-IR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 smtClean="0">
                <a:cs typeface="B Zar" panose="00000400000000000000" pitchFamily="2" charset="-78"/>
              </a:rPr>
              <a:t>تحريك </a:t>
            </a:r>
            <a:r>
              <a:rPr lang="ar-SA" sz="2800" b="1" dirty="0">
                <a:cs typeface="B Zar" panose="00000400000000000000" pitchFamily="2" charset="-78"/>
              </a:rPr>
              <a:t>يا كندي رواني- حركتي تقريبا" هر روز (قابل مشاهده براي ديگران, فقط مربوط به احساس هاي ذهني, بيقراري يا كندي</a:t>
            </a:r>
            <a:r>
              <a:rPr lang="fa-IR" sz="2800" b="1" dirty="0">
                <a:cs typeface="B Zar" panose="00000400000000000000" pitchFamily="2" charset="-78"/>
              </a:rPr>
              <a:t>  </a:t>
            </a:r>
            <a:r>
              <a:rPr lang="ar-SA" sz="2800" b="1" dirty="0">
                <a:cs typeface="B Zar" panose="00000400000000000000" pitchFamily="2" charset="-78"/>
              </a:rPr>
              <a:t>نمي گردد).</a:t>
            </a:r>
            <a:endParaRPr lang="fa-IR" sz="2800" b="1" dirty="0">
              <a:cs typeface="B Zar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  <a:defRPr/>
            </a:pPr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5-</a:t>
            </a:r>
            <a:r>
              <a:rPr lang="fa-IR" sz="2800" b="1" dirty="0" smtClean="0">
                <a:cs typeface="B Zar" panose="00000400000000000000" pitchFamily="2" charset="-78"/>
              </a:rPr>
              <a:t> خستگی با فقدان انرژی تقریبا هر روز</a:t>
            </a:r>
            <a:endParaRPr lang="fa-IR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تشخيصي دوره افسردگي اساسي</a:t>
            </a:r>
          </a:p>
        </p:txBody>
      </p:sp>
    </p:spTree>
    <p:extLst>
      <p:ext uri="{BB962C8B-B14F-4D97-AF65-F5344CB8AC3E}">
        <p14:creationId xmlns:p14="http://schemas.microsoft.com/office/powerpoint/2010/main" val="2995857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>
                <a:cs typeface="B Zar" panose="00000400000000000000" pitchFamily="2" charset="-78"/>
              </a:rPr>
              <a:t>احساس بي ارزشي يا گناه بيجا (كه ممكن است هذياني باشد) تقريبا" هر روز (فقط شامل خود ملامتگري و احساس گناه در مورد بيمار بودن  نمي گردد). 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cs typeface="B Zar" panose="00000400000000000000" pitchFamily="2" charset="-78"/>
              </a:rPr>
              <a:t>كاهش توانايي تفكر يا تمركز, يا بلاتصميمي, تقريبا" هر روز (يا احساس ذهني بيمار يا مشاهدات ديگران</a:t>
            </a:r>
            <a:r>
              <a:rPr lang="fa-IR" sz="2800" b="1" dirty="0" smtClean="0">
                <a:cs typeface="B Zar" panose="00000400000000000000" pitchFamily="2" charset="-78"/>
              </a:rPr>
              <a:t>).</a:t>
            </a:r>
            <a:endParaRPr lang="fa-IR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DSM-IV 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معيارهاي تشخيصي دوره افسردگي اساسي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771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609600" indent="-609600" algn="r" rtl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سه بخش اصلی کارگاه آموزشی</a:t>
            </a:r>
          </a:p>
          <a:p>
            <a:pPr marL="609600" indent="-609600" algn="r" rtl="1">
              <a:lnSpc>
                <a:spcPct val="200000"/>
              </a:lnSpc>
              <a:buFontTx/>
              <a:buAutoNum type="arabicPeriod"/>
              <a:defRPr/>
            </a:pPr>
            <a:r>
              <a:rPr lang="fa-IR" sz="2800" b="1" dirty="0">
                <a:cs typeface="B Zar" panose="00000400000000000000" pitchFamily="2" charset="-78"/>
              </a:rPr>
              <a:t>چيستی افسردگی</a:t>
            </a:r>
          </a:p>
          <a:p>
            <a:pPr marL="609600" indent="-609600" algn="r" rtl="1">
              <a:lnSpc>
                <a:spcPct val="200000"/>
              </a:lnSpc>
              <a:buFontTx/>
              <a:buAutoNum type="arabicPeriod"/>
              <a:defRPr/>
            </a:pPr>
            <a:r>
              <a:rPr lang="fa-IR" sz="2800" b="1" dirty="0">
                <a:cs typeface="B Zar" panose="00000400000000000000" pitchFamily="2" charset="-78"/>
              </a:rPr>
              <a:t>ساختار جلسه به جلسه درمان افسردگی</a:t>
            </a:r>
          </a:p>
          <a:p>
            <a:pPr marL="609600" indent="-609600" algn="r" rtl="1">
              <a:lnSpc>
                <a:spcPct val="200000"/>
              </a:lnSpc>
              <a:buFontTx/>
              <a:buAutoNum type="arabicPeriod"/>
              <a:defRPr/>
            </a:pPr>
            <a:r>
              <a:rPr lang="fa-IR" sz="2800" b="1" dirty="0">
                <a:cs typeface="B Zar" panose="00000400000000000000" pitchFamily="2" charset="-78"/>
              </a:rPr>
              <a:t>آموزش فنون رفتاری- شناختی درمان افسردگی </a:t>
            </a:r>
          </a:p>
          <a:p>
            <a:pPr marL="609600" indent="-609600" algn="r" rtl="1">
              <a:lnSpc>
                <a:spcPct val="200000"/>
              </a:lnSpc>
              <a:buFontTx/>
              <a:buAutoNum type="arabicPeriod"/>
              <a:defRPr/>
            </a:pP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 شناختي- رفتاري افسردگي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Zar" panose="00000400000000000000" pitchFamily="2" charset="-78"/>
              </a:rPr>
              <a:t>افكار </a:t>
            </a:r>
            <a:r>
              <a:rPr lang="fa-IR" sz="2800" b="1" dirty="0">
                <a:cs typeface="B Zar" panose="00000400000000000000" pitchFamily="2" charset="-78"/>
              </a:rPr>
              <a:t>تكرار شونده مرگ (نه به صورت ترس از مرگ) افكار خودكشي تكراري بدون نقشه خاصي, يا اقدام به خودكشي يا طرح خاصي براي خودكشي.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ب-</a:t>
            </a:r>
            <a:r>
              <a:rPr lang="fa-IR" sz="2800" b="1" dirty="0">
                <a:cs typeface="B Zar" panose="00000400000000000000" pitchFamily="2" charset="-78"/>
              </a:rPr>
              <a:t> علايم شامل ملاك هاي يك دوره اختلال دو قطبي نوع مختلط نمي گردد.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ج-</a:t>
            </a:r>
            <a:r>
              <a:rPr lang="fa-IR" sz="2800" b="1" dirty="0">
                <a:cs typeface="B Zar" panose="00000400000000000000" pitchFamily="2" charset="-78"/>
              </a:rPr>
              <a:t> علايم ناراحتي قابل ملاحظه باليني يا تخريب در عملكرد اجتماعي, شغلي, يا ساير زمينه هاي مهم را موجب شوند</a:t>
            </a:r>
            <a:r>
              <a:rPr lang="fa-IR" sz="2400" b="1" dirty="0">
                <a:cs typeface="B Zar" panose="00000400000000000000" pitchFamily="2" charset="-78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تشخيصي دوره افسردگي اساسي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5407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ب-</a:t>
            </a:r>
            <a:r>
              <a:rPr lang="fa-IR" sz="2800" b="1" dirty="0">
                <a:cs typeface="B Zar" panose="00000400000000000000" pitchFamily="2" charset="-78"/>
              </a:rPr>
              <a:t> علايم شامل ملاك هاي يك دوره اختلال دو قطبي نوع مختلط نمي گردد.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ج-</a:t>
            </a:r>
            <a:r>
              <a:rPr lang="fa-IR" sz="2800" b="1" dirty="0">
                <a:cs typeface="B Zar" panose="00000400000000000000" pitchFamily="2" charset="-78"/>
              </a:rPr>
              <a:t> علايم ناراحتي قابل ملاحظه باليني يا تخريب در عملكرد اجتماعي, شغلي, يا ساير زمينه هاي مهم را موجب شوند.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تشخيصي دوره افسردگي اساسي</a:t>
            </a:r>
          </a:p>
        </p:txBody>
      </p:sp>
    </p:spTree>
    <p:extLst>
      <p:ext uri="{BB962C8B-B14F-4D97-AF65-F5344CB8AC3E}">
        <p14:creationId xmlns:p14="http://schemas.microsoft.com/office/powerpoint/2010/main" val="1694808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1324564" y="1392597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 eaLnBrk="1" hangingPunct="1">
              <a:lnSpc>
                <a:spcPct val="150000"/>
              </a:lnSpc>
              <a:defRPr/>
            </a:pP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د</a:t>
            </a:r>
            <a:r>
              <a:rPr lang="fa-IR" sz="2800" b="1" dirty="0">
                <a:solidFill>
                  <a:srgbClr val="FF0000"/>
                </a:solidFill>
                <a:cs typeface="B Zar" panose="00000400000000000000" pitchFamily="2" charset="-78"/>
              </a:rPr>
              <a:t> </a:t>
            </a: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- </a:t>
            </a:r>
            <a:r>
              <a:rPr lang="ar-SA" sz="2800" b="1" dirty="0">
                <a:cs typeface="B Zar" panose="00000400000000000000" pitchFamily="2" charset="-78"/>
              </a:rPr>
              <a:t>علايم ناشي از تأثير فيزيولوژيك مستقيم يك ماده (داروي نسخه شده يا مورد سوءمصرف) يا يك اختلال پزشكي عمومي (مانند كم كاري تيروئيد) نمي باشد.</a:t>
            </a:r>
            <a:endParaRPr lang="fa-IR" sz="2800" b="1" dirty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ar-SA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ه-</a:t>
            </a:r>
            <a:r>
              <a:rPr lang="ar-SA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>
                <a:cs typeface="B Zar" panose="00000400000000000000" pitchFamily="2" charset="-78"/>
              </a:rPr>
              <a:t>داغديدگي توضيح بهتري براي علايم ارائه نمي كند</a:t>
            </a:r>
            <a:r>
              <a:rPr lang="ar-SA" sz="2800" b="1" dirty="0" smtClean="0">
                <a:cs typeface="B Zar" panose="00000400000000000000" pitchFamily="2" charset="-78"/>
              </a:rPr>
              <a:t>.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ar-SA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>
                <a:cs typeface="B Zar" panose="00000400000000000000" pitchFamily="2" charset="-78"/>
              </a:rPr>
              <a:t>يعني پس از فقدان فردي محبوب, علايم بيش از دو ماه طول كشيده, و با تخريب بارز در عملكرد, اشتغال ذهني بيمارگونه با بي ارزشي, افكار خودكشي, علايم روانپريشي يا   كندي رواني- حركتي همراه است. </a:t>
            </a:r>
            <a:endParaRPr lang="en-US" sz="2800" b="1" dirty="0">
              <a:cs typeface="B Zar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defRPr/>
            </a:pPr>
            <a:endParaRPr lang="ar-SA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تشخيصي دوره افسردگي اساسي</a:t>
            </a:r>
          </a:p>
        </p:txBody>
      </p:sp>
    </p:spTree>
    <p:extLst>
      <p:ext uri="{BB962C8B-B14F-4D97-AF65-F5344CB8AC3E}">
        <p14:creationId xmlns:p14="http://schemas.microsoft.com/office/powerpoint/2010/main" val="2461335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533400" indent="-533400" algn="r" rtl="1" eaLnBrk="1" hangingPunct="1">
              <a:lnSpc>
                <a:spcPct val="200000"/>
              </a:lnSpc>
              <a:defRPr/>
            </a:pP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الف-</a:t>
            </a:r>
            <a:r>
              <a:rPr lang="ar-SA" sz="2800" b="1" dirty="0">
                <a:cs typeface="B Zar" panose="00000400000000000000" pitchFamily="2" charset="-78"/>
              </a:rPr>
              <a:t> خلق افسرده در اكثر اوقات روز و اكثر روزها, مبتني بر گزارش ذهني يا مشاهده ديگران, براي مدت دست كم دو سال.</a:t>
            </a:r>
            <a:endParaRPr lang="fa-IR" sz="2800" b="1" dirty="0">
              <a:cs typeface="B Zar" panose="00000400000000000000" pitchFamily="2" charset="-78"/>
            </a:endParaRPr>
          </a:p>
          <a:p>
            <a:pPr marL="533400" indent="-533400" algn="r" rtl="1" eaLnBrk="1" hangingPunct="1">
              <a:lnSpc>
                <a:spcPct val="200000"/>
              </a:lnSpc>
              <a:buFontTx/>
              <a:buNone/>
              <a:defRPr/>
            </a:pPr>
            <a:r>
              <a:rPr lang="fa-IR" sz="2800" b="1" dirty="0">
                <a:cs typeface="B Zar" panose="00000400000000000000" pitchFamily="2" charset="-78"/>
              </a:rPr>
              <a:t>    </a:t>
            </a:r>
            <a:r>
              <a:rPr lang="ar-SA" sz="2800" b="1" dirty="0">
                <a:cs typeface="B Zar" panose="00000400000000000000" pitchFamily="2" charset="-78"/>
              </a:rPr>
              <a:t> </a:t>
            </a: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توجه: </a:t>
            </a:r>
            <a:r>
              <a:rPr lang="ar-SA" sz="2800" b="1" dirty="0">
                <a:cs typeface="B Zar" panose="00000400000000000000" pitchFamily="2" charset="-78"/>
              </a:rPr>
              <a:t>در كودكان و نوجوانان خلق مي تواند تحريك پذير و مدت بايد دست كم يك سال باشد.</a:t>
            </a:r>
            <a:endParaRPr lang="fa-IR" sz="2800" b="1" dirty="0">
              <a:cs typeface="B Zar" panose="00000400000000000000" pitchFamily="2" charset="-78"/>
            </a:endParaRPr>
          </a:p>
          <a:p>
            <a:pPr marL="533400" indent="-533400" algn="r" rtl="1" eaLnBrk="1" hangingPunct="1">
              <a:lnSpc>
                <a:spcPct val="200000"/>
              </a:lnSpc>
              <a:buFontTx/>
              <a:buNone/>
              <a:defRPr/>
            </a:pPr>
            <a:endParaRPr lang="ar-SA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DSM-IV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 افسرده خويي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6225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533400" indent="-533400" algn="r" rtl="1" eaLnBrk="1" hangingPunct="1">
              <a:lnSpc>
                <a:spcPct val="150000"/>
              </a:lnSpc>
              <a:defRPr/>
            </a:pP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ب-</a:t>
            </a:r>
            <a:r>
              <a:rPr lang="ar-SA" sz="2800" b="1" dirty="0">
                <a:cs typeface="B Zar" panose="00000400000000000000" pitchFamily="2" charset="-78"/>
              </a:rPr>
              <a:t>  همراه با خلق افسرده حضور دو (يا چند) تا از علايم زير:</a:t>
            </a:r>
          </a:p>
          <a:p>
            <a:pPr marL="914400" lvl="1" indent="-457200" algn="r" rtl="1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ar-SA" sz="2400" b="1" dirty="0">
                <a:cs typeface="B Zar" panose="00000400000000000000" pitchFamily="2" charset="-78"/>
              </a:rPr>
              <a:t>كم اشتهايي يا پر خوري</a:t>
            </a:r>
          </a:p>
          <a:p>
            <a:pPr marL="914400" lvl="1" indent="-457200" algn="r" rtl="1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ar-SA" sz="2400" b="1" dirty="0">
                <a:cs typeface="B Zar" panose="00000400000000000000" pitchFamily="2" charset="-78"/>
              </a:rPr>
              <a:t>بي خوابي يا پرخوابي</a:t>
            </a:r>
          </a:p>
          <a:p>
            <a:pPr marL="914400" lvl="1" indent="-457200" algn="r" rtl="1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ar-SA" sz="2400" b="1" dirty="0">
                <a:cs typeface="B Zar" panose="00000400000000000000" pitchFamily="2" charset="-78"/>
              </a:rPr>
              <a:t>كاهش انرژي يا خستگي</a:t>
            </a:r>
          </a:p>
          <a:p>
            <a:pPr marL="914400" lvl="1" indent="-457200" algn="r" rtl="1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ar-SA" sz="2400" b="1" dirty="0">
                <a:cs typeface="B Zar" panose="00000400000000000000" pitchFamily="2" charset="-78"/>
              </a:rPr>
              <a:t>كاهش احترام به نفس</a:t>
            </a:r>
          </a:p>
          <a:p>
            <a:pPr marL="914400" lvl="1" indent="-457200" algn="r" rtl="1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ar-SA" sz="2400" b="1" dirty="0">
                <a:cs typeface="B Zar" panose="00000400000000000000" pitchFamily="2" charset="-78"/>
              </a:rPr>
              <a:t>كاهش تمركز يا مشكل داشتن در تصميم گيري</a:t>
            </a:r>
          </a:p>
          <a:p>
            <a:pPr marL="914400" lvl="1" indent="-457200" algn="r" rtl="1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ar-SA" sz="2400" b="1" dirty="0">
                <a:cs typeface="B Zar" panose="00000400000000000000" pitchFamily="2" charset="-78"/>
              </a:rPr>
              <a:t>احساسات نااميدي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DSM-IV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 افسرده خويي</a:t>
            </a:r>
          </a:p>
        </p:txBody>
      </p:sp>
    </p:spTree>
    <p:extLst>
      <p:ext uri="{BB962C8B-B14F-4D97-AF65-F5344CB8AC3E}">
        <p14:creationId xmlns:p14="http://schemas.microsoft.com/office/powerpoint/2010/main" val="1923460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533400" indent="-533400" algn="r" rtl="1" eaLnBrk="1" hangingPunct="1">
              <a:lnSpc>
                <a:spcPct val="200000"/>
              </a:lnSpc>
              <a:defRPr/>
            </a:pP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ج-</a:t>
            </a:r>
            <a:r>
              <a:rPr lang="ar-SA" sz="2800" b="1" dirty="0">
                <a:cs typeface="B Zar" panose="00000400000000000000" pitchFamily="2" charset="-78"/>
              </a:rPr>
              <a:t> طي دوره 2 ساله (براي كودكان يا نوجوانان 1 ساله) از وجود </a:t>
            </a:r>
            <a:r>
              <a:rPr lang="ar-SA" sz="2800" b="1" dirty="0" smtClean="0">
                <a:cs typeface="B Zar" panose="00000400000000000000" pitchFamily="2" charset="-78"/>
              </a:rPr>
              <a:t>اختلال</a:t>
            </a:r>
            <a:r>
              <a:rPr lang="fa-IR" sz="2800" b="1" dirty="0" smtClean="0">
                <a:cs typeface="B Zar" panose="00000400000000000000" pitchFamily="2" charset="-78"/>
              </a:rPr>
              <a:t>.</a:t>
            </a:r>
          </a:p>
          <a:p>
            <a:pPr marL="533400" indent="-533400" algn="r" rtl="1" eaLnBrk="1" hangingPunct="1">
              <a:lnSpc>
                <a:spcPct val="200000"/>
              </a:lnSpc>
              <a:defRPr/>
            </a:pPr>
            <a:r>
              <a:rPr lang="ar-SA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>
                <a:cs typeface="B Zar" panose="00000400000000000000" pitchFamily="2" charset="-78"/>
              </a:rPr>
              <a:t>شخص هرگز بيش از 2 ماه در هر بار نبايد بدون علايم معيارهاي الف و ب بوده باشد.</a:t>
            </a: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DSM-IV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 افسرده خويي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7553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 eaLnBrk="1" hangingPunct="1">
              <a:lnSpc>
                <a:spcPct val="200000"/>
              </a:lnSpc>
              <a:defRPr/>
            </a:pPr>
            <a:r>
              <a:rPr lang="ar-SA" sz="2800" b="1" dirty="0">
                <a:solidFill>
                  <a:srgbClr val="FF0000"/>
                </a:solidFill>
                <a:cs typeface="B Zar" panose="00000400000000000000" pitchFamily="2" charset="-78"/>
              </a:rPr>
              <a:t>د-</a:t>
            </a:r>
            <a:r>
              <a:rPr lang="ar-SA" sz="2800" b="1" dirty="0">
                <a:cs typeface="B Zar" panose="00000400000000000000" pitchFamily="2" charset="-78"/>
              </a:rPr>
              <a:t> طي اولين 2 سال از وجود اختلال ( 1 سال براي كودكان و نوجوانان) دوره افسردگي اساسي نبايد حاضر باشد</a:t>
            </a:r>
            <a:r>
              <a:rPr lang="ar-SA" sz="2800" b="1" dirty="0" smtClean="0">
                <a:cs typeface="B Zar" panose="00000400000000000000" pitchFamily="2" charset="-78"/>
              </a:rPr>
              <a:t>؛</a:t>
            </a:r>
            <a:endParaRPr lang="fa-IR" sz="2800" b="1" dirty="0" smtClean="0">
              <a:cs typeface="B Zar" panose="00000400000000000000" pitchFamily="2" charset="-78"/>
            </a:endParaRPr>
          </a:p>
          <a:p>
            <a:pPr algn="r" rtl="1" eaLnBrk="1" hangingPunct="1">
              <a:lnSpc>
                <a:spcPct val="200000"/>
              </a:lnSpc>
              <a:defRPr/>
            </a:pPr>
            <a:r>
              <a:rPr lang="ar-SA" sz="2800" b="1" dirty="0" smtClean="0">
                <a:cs typeface="B Zar" panose="00000400000000000000" pitchFamily="2" charset="-78"/>
              </a:rPr>
              <a:t> </a:t>
            </a:r>
            <a:r>
              <a:rPr lang="ar-SA" sz="2800" b="1" dirty="0">
                <a:cs typeface="B Zar" panose="00000400000000000000" pitchFamily="2" charset="-78"/>
              </a:rPr>
              <a:t>يعني, اختلال را نتوان از طريق اختلال افسردگي اساسي مزمن يا اختلال افسردگي اساسي با بهبودي نسبي توضيح داد</a:t>
            </a:r>
            <a:r>
              <a:rPr lang="ar-SA" sz="2800" b="1" dirty="0" smtClean="0">
                <a:cs typeface="B Zar" panose="00000400000000000000" pitchFamily="2" charset="-78"/>
              </a:rPr>
              <a:t>.</a:t>
            </a:r>
            <a:endParaRPr lang="ar-SA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DSM-IV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معيارهاي تشخيص افسرده خويي</a:t>
            </a:r>
          </a:p>
        </p:txBody>
      </p:sp>
    </p:spTree>
    <p:extLst>
      <p:ext uri="{BB962C8B-B14F-4D97-AF65-F5344CB8AC3E}">
        <p14:creationId xmlns:p14="http://schemas.microsoft.com/office/powerpoint/2010/main" val="3532693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 eaLnBrk="1" hangingPunct="1">
              <a:lnSpc>
                <a:spcPct val="200000"/>
              </a:lnSpc>
              <a:defRPr/>
            </a:pPr>
            <a:r>
              <a:rPr lang="ar-SA" sz="2800" b="1" dirty="0" smtClean="0">
                <a:solidFill>
                  <a:schemeClr val="hlink"/>
                </a:solidFill>
                <a:cs typeface="Zar" pitchFamily="2" charset="-78"/>
              </a:rPr>
              <a:t>توجه</a:t>
            </a:r>
            <a:r>
              <a:rPr lang="ar-SA" sz="2800" b="1" dirty="0">
                <a:solidFill>
                  <a:schemeClr val="hlink"/>
                </a:solidFill>
                <a:cs typeface="Zar" pitchFamily="2" charset="-78"/>
              </a:rPr>
              <a:t>:</a:t>
            </a:r>
            <a:r>
              <a:rPr lang="ar-SA" sz="2800" b="1" dirty="0">
                <a:cs typeface="Zar" pitchFamily="2" charset="-78"/>
              </a:rPr>
              <a:t> ممكن است پيش از شكل گيري اختلال افسرده خويي, يك دوره افسردگي اساسي پيشين وجود داشته كه شخص به طور كامل از آن بهبودي يافته </a:t>
            </a:r>
            <a:r>
              <a:rPr lang="ar-SA" sz="2800" b="1" dirty="0" smtClean="0">
                <a:cs typeface="Zar" pitchFamily="2" charset="-78"/>
              </a:rPr>
              <a:t>است</a:t>
            </a:r>
            <a:r>
              <a:rPr lang="fa-IR" sz="2800" b="1" dirty="0" smtClean="0">
                <a:cs typeface="Zar" pitchFamily="2" charset="-78"/>
              </a:rPr>
              <a:t>.</a:t>
            </a:r>
            <a:r>
              <a:rPr lang="ar-SA" sz="2800" b="1" dirty="0" smtClean="0">
                <a:cs typeface="Zar" pitchFamily="2" charset="-78"/>
              </a:rPr>
              <a:t> </a:t>
            </a:r>
            <a:endParaRPr lang="fa-IR" sz="2800" b="1" dirty="0" smtClean="0">
              <a:cs typeface="Zar" pitchFamily="2" charset="-78"/>
            </a:endParaRPr>
          </a:p>
          <a:p>
            <a:pPr algn="r" rtl="1" eaLnBrk="1" hangingPunct="1">
              <a:lnSpc>
                <a:spcPct val="200000"/>
              </a:lnSpc>
              <a:defRPr/>
            </a:pPr>
            <a:r>
              <a:rPr lang="ar-SA" sz="2800" b="1" dirty="0" smtClean="0">
                <a:cs typeface="Zar" pitchFamily="2" charset="-78"/>
              </a:rPr>
              <a:t>(</a:t>
            </a:r>
            <a:r>
              <a:rPr lang="ar-SA" sz="2800" b="1" dirty="0">
                <a:cs typeface="Zar" pitchFamily="2" charset="-78"/>
              </a:rPr>
              <a:t>يعني هيچ نشانه يا علامتي براي يك دوره 2 ماهه ديده نشود).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 DSM-IV</a:t>
            </a:r>
            <a:r>
              <a:rPr 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معيارهاي تشخيص افسرده خويي</a:t>
            </a:r>
          </a:p>
        </p:txBody>
      </p:sp>
    </p:spTree>
    <p:extLst>
      <p:ext uri="{BB962C8B-B14F-4D97-AF65-F5344CB8AC3E}">
        <p14:creationId xmlns:p14="http://schemas.microsoft.com/office/powerpoint/2010/main" val="366863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609600" indent="-609600" algn="r" rtl="1" eaLnBrk="1" hangingPunct="1">
              <a:lnSpc>
                <a:spcPct val="150000"/>
              </a:lnSpc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اختلالهای خلقی شامل اختلالهايی است که ويژگی اصلی و بارز آنها </a:t>
            </a:r>
            <a:r>
              <a:rPr lang="fa-IR" sz="2800" b="1" dirty="0">
                <a:solidFill>
                  <a:schemeClr val="hlink"/>
                </a:solidFill>
                <a:cs typeface="B Zar" panose="00000400000000000000" pitchFamily="2" charset="-78"/>
              </a:rPr>
              <a:t>اختلال در خلق</a:t>
            </a:r>
            <a:r>
              <a:rPr lang="fa-IR" sz="2800" b="1" dirty="0">
                <a:cs typeface="B Zar" panose="00000400000000000000" pitchFamily="2" charset="-78"/>
              </a:rPr>
              <a:t> است. </a:t>
            </a:r>
            <a:endParaRPr lang="en-US" sz="2800" b="1" dirty="0">
              <a:cs typeface="B Zar" panose="00000400000000000000" pitchFamily="2" charset="-78"/>
            </a:endParaRPr>
          </a:p>
          <a:p>
            <a:pPr marL="609600" indent="-609600" algn="r" rtl="1" eaLnBrk="1" hangingPunct="1">
              <a:lnSpc>
                <a:spcPct val="150000"/>
              </a:lnSpc>
              <a:defRPr/>
            </a:pPr>
            <a:r>
              <a:rPr lang="fa-IR" sz="2800" b="1" dirty="0">
                <a:cs typeface="B Zar" panose="00000400000000000000" pitchFamily="2" charset="-78"/>
              </a:rPr>
              <a:t>شامل سه بخش است:</a:t>
            </a:r>
            <a:endParaRPr lang="en-US" sz="2800" b="1" dirty="0">
              <a:cs typeface="B Zar" panose="00000400000000000000" pitchFamily="2" charset="-78"/>
            </a:endParaRPr>
          </a:p>
          <a:p>
            <a:pPr marL="609600" indent="-609600" algn="r" rtl="1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fa-IR" sz="2800" b="1" dirty="0" smtClean="0">
                <a:cs typeface="B Zar" panose="00000400000000000000" pitchFamily="2" charset="-78"/>
              </a:rPr>
              <a:t>دوره </a:t>
            </a:r>
            <a:r>
              <a:rPr lang="fa-IR" sz="2800" b="1" dirty="0">
                <a:cs typeface="B Zar" panose="00000400000000000000" pitchFamily="2" charset="-78"/>
              </a:rPr>
              <a:t>های خلقی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دوره افسردگی اساسی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دوره منيک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دوره مختلط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دوره هيپومنيک</a:t>
            </a:r>
          </a:p>
          <a:p>
            <a:pPr marL="609600" indent="-609600" algn="r" rtl="1" eaLnBrk="1" hangingPunct="1">
              <a:lnSpc>
                <a:spcPct val="150000"/>
              </a:lnSpc>
              <a:defRPr/>
            </a:pPr>
            <a:endParaRPr lang="fa-IR" sz="2800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538232" y="183175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 eaLnBrk="1" hangingPunct="1">
              <a:lnSpc>
                <a:spcPct val="200000"/>
              </a:lnSpc>
              <a:defRPr/>
            </a:pPr>
            <a:r>
              <a:rPr lang="en-US" sz="2800" b="1" dirty="0">
                <a:cs typeface="Zar" pitchFamily="2" charset="-78"/>
              </a:rPr>
              <a:t>-2</a:t>
            </a:r>
            <a:r>
              <a:rPr lang="fa-IR" sz="2800" b="1" dirty="0">
                <a:cs typeface="B Zar" panose="00000400000000000000" pitchFamily="2" charset="-78"/>
              </a:rPr>
              <a:t>اختلالهای خلقی</a:t>
            </a:r>
          </a:p>
          <a:p>
            <a:pPr marL="742950" lvl="1" indent="-285750" algn="r" rtl="1" eaLnBrk="1" hangingPunct="1">
              <a:lnSpc>
                <a:spcPct val="200000"/>
              </a:lnSpc>
              <a:buClr>
                <a:schemeClr val="hlink"/>
              </a:buClr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اختلالهای افسردگی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افسردگی اساسی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افسرده خويی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افسردگی </a:t>
            </a:r>
            <a:r>
              <a:rPr lang="en-US" sz="2800" b="1" dirty="0">
                <a:cs typeface="B Zar" panose="00000400000000000000" pitchFamily="2" charset="-78"/>
              </a:rPr>
              <a:t>NOS</a:t>
            </a:r>
            <a:r>
              <a:rPr lang="fa-IR" sz="2800" b="1" dirty="0">
                <a:cs typeface="B Zar" panose="00000400000000000000" pitchFamily="2" charset="-78"/>
              </a:rPr>
              <a:t> </a:t>
            </a:r>
          </a:p>
          <a:p>
            <a:pPr>
              <a:lnSpc>
                <a:spcPct val="200000"/>
              </a:lnSpc>
            </a:pP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742950" lvl="1" indent="-285750" algn="r" rtl="1" eaLnBrk="1" hangingPunct="1">
              <a:lnSpc>
                <a:spcPct val="200000"/>
              </a:lnSpc>
              <a:buClr>
                <a:schemeClr val="hlink"/>
              </a:buClr>
              <a:buFont typeface="Arial" panose="020B0604020202020204" pitchFamily="34" charset="0"/>
              <a:buChar char="•"/>
              <a:tabLst>
                <a:tab pos="7204075" algn="l"/>
              </a:tabLst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اختلالهای دوقطبی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tabLst>
                <a:tab pos="7204075" algn="l"/>
              </a:tabLst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دوقطبی نوع </a:t>
            </a:r>
            <a:r>
              <a:rPr lang="en-US" sz="2800" b="1" dirty="0">
                <a:cs typeface="B Zar" panose="00000400000000000000" pitchFamily="2" charset="-78"/>
              </a:rPr>
              <a:t>I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tabLst>
                <a:tab pos="7204075" algn="l"/>
              </a:tabLst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دوقطبی نوع </a:t>
            </a:r>
            <a:r>
              <a:rPr lang="en-US" sz="2800" b="1" dirty="0">
                <a:cs typeface="B Zar" panose="00000400000000000000" pitchFamily="2" charset="-78"/>
              </a:rPr>
              <a:t>II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tabLst>
                <a:tab pos="7204075" algn="l"/>
              </a:tabLst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ادواری خويی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tabLst>
                <a:tab pos="7204075" algn="l"/>
              </a:tabLst>
              <a:defRPr/>
            </a:pPr>
            <a:r>
              <a:rPr lang="fa-IR" sz="2800" b="1" dirty="0">
                <a:cs typeface="B Zar" panose="00000400000000000000" pitchFamily="2" charset="-78"/>
              </a:rPr>
              <a:t>اختلال دوقطبی </a:t>
            </a:r>
            <a:r>
              <a:rPr lang="en-US" sz="2800" b="1" dirty="0">
                <a:cs typeface="B Zar" panose="00000400000000000000" pitchFamily="2" charset="-78"/>
              </a:rPr>
              <a:t>NOS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968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742950" lvl="1" indent="-285750" algn="r" rtl="1" eaLnBrk="1" hangingPunct="1">
              <a:lnSpc>
                <a:spcPct val="200000"/>
              </a:lnSpc>
              <a:buClr>
                <a:schemeClr val="hlink"/>
              </a:buClr>
              <a:buFont typeface="Arial" panose="020B0604020202020204" pitchFamily="34" charset="0"/>
              <a:buChar char="•"/>
              <a:defRPr/>
            </a:pPr>
            <a:r>
              <a:rPr lang="fa-IR" sz="3200" b="1" dirty="0">
                <a:cs typeface="B Zar" panose="00000400000000000000" pitchFamily="2" charset="-78"/>
              </a:rPr>
              <a:t>ساير اختلالهای خلقی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fa-IR" sz="3200" b="1" dirty="0">
                <a:cs typeface="B Zar" panose="00000400000000000000" pitchFamily="2" charset="-78"/>
              </a:rPr>
              <a:t>اختلال خلقی ناشی از....(نوع بيماری جسمانی را ذکر نماييد)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fa-IR" sz="3200" b="1" dirty="0">
                <a:cs typeface="B Zar" panose="00000400000000000000" pitchFamily="2" charset="-78"/>
              </a:rPr>
              <a:t>اختلال خلقی ناشی از مواد</a:t>
            </a:r>
          </a:p>
          <a:p>
            <a:pPr marL="1200150" lvl="2" indent="-285750" algn="r" rtl="1" eaLnBrk="1" hangingPunct="1">
              <a:lnSpc>
                <a:spcPct val="20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fa-IR" sz="3200" b="1" dirty="0">
                <a:cs typeface="B Zar" panose="00000400000000000000" pitchFamily="2" charset="-78"/>
              </a:rPr>
              <a:t>اختلال خلقی </a:t>
            </a:r>
            <a:r>
              <a:rPr lang="en-US" sz="3200" b="1" dirty="0">
                <a:cs typeface="B Zar" panose="00000400000000000000" pitchFamily="2" charset="-78"/>
              </a:rPr>
              <a:t>NOS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044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609600" indent="-609600" algn="r" rtl="1" eaLnBrk="1" hangingPunct="1">
              <a:lnSpc>
                <a:spcPct val="150000"/>
              </a:lnSpc>
              <a:buFontTx/>
              <a:buAutoNum type="arabicPeriod" startAt="3"/>
              <a:defRPr/>
            </a:pPr>
            <a:r>
              <a:rPr lang="fa-IR" sz="2800" b="1" dirty="0">
                <a:cs typeface="B Zar" panose="00000400000000000000" pitchFamily="2" charset="-78"/>
              </a:rPr>
              <a:t>شاخصهای اين بخش برای افزايش دقت تشخيصی، ايجاد </a:t>
            </a:r>
            <a:r>
              <a:rPr lang="fa-IR" sz="2800" b="1" dirty="0" smtClean="0">
                <a:cs typeface="B Zar" panose="00000400000000000000" pitchFamily="2" charset="-78"/>
              </a:rPr>
              <a:t>گروه های </a:t>
            </a:r>
            <a:r>
              <a:rPr lang="fa-IR" sz="2800" b="1" dirty="0">
                <a:cs typeface="B Zar" panose="00000400000000000000" pitchFamily="2" charset="-78"/>
              </a:rPr>
              <a:t>فرعی همگون تر، کمک به انتخاب شيوه درمانی مناسب و بهبود در پيش آگهی گنجانيده می شوند:</a:t>
            </a:r>
          </a:p>
          <a:p>
            <a:pPr marL="609600" indent="-609600" algn="r" rtl="1" eaLnBrk="1" hangingPunct="1">
              <a:lnSpc>
                <a:spcPct val="150000"/>
              </a:lnSpc>
              <a:defRPr/>
            </a:pPr>
            <a:r>
              <a:rPr lang="fa-IR" sz="2800" b="1" dirty="0">
                <a:cs typeface="B Zar" panose="00000400000000000000" pitchFamily="2" charset="-78"/>
              </a:rPr>
              <a:t>شاخصهای توصيف کننده وضعيت بالينی دوره جاری (يا تازه ترين) دوره خلقی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ar-SA" sz="2800" b="1" dirty="0">
                <a:cs typeface="B Zar" panose="00000400000000000000" pitchFamily="2" charset="-78"/>
              </a:rPr>
              <a:t>خفيف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ar-SA" sz="2800" b="1" dirty="0">
                <a:cs typeface="B Zar" panose="00000400000000000000" pitchFamily="2" charset="-78"/>
              </a:rPr>
              <a:t>متوسط                                 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ar-SA" sz="2800" b="1" dirty="0" smtClean="0">
                <a:cs typeface="B Zar" panose="00000400000000000000" pitchFamily="2" charset="-78"/>
              </a:rPr>
              <a:t>شديد</a:t>
            </a:r>
            <a:endParaRPr lang="fa-IR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609600" indent="-609600" algn="r" rtl="1" eaLnBrk="1" hangingPunct="1">
              <a:lnSpc>
                <a:spcPct val="150000"/>
              </a:lnSpc>
              <a:buFontTx/>
              <a:buAutoNum type="arabicPeriod" startAt="3"/>
              <a:defRPr/>
            </a:pPr>
            <a:r>
              <a:rPr lang="ar-SA" sz="2800" b="1" dirty="0" smtClean="0">
                <a:cs typeface="B Zar" panose="00000400000000000000" pitchFamily="2" charset="-78"/>
              </a:rPr>
              <a:t>با </a:t>
            </a:r>
            <a:r>
              <a:rPr lang="ar-SA" sz="2800" b="1" dirty="0">
                <a:cs typeface="B Zar" panose="00000400000000000000" pitchFamily="2" charset="-78"/>
              </a:rPr>
              <a:t>خصوصيات روانپريشي</a:t>
            </a:r>
            <a:endParaRPr lang="fa-IR" sz="2800" b="1" dirty="0">
              <a:cs typeface="B Zar" panose="00000400000000000000" pitchFamily="2" charset="-78"/>
            </a:endParaRPr>
          </a:p>
          <a:p>
            <a:pPr marL="1752600" lvl="3" indent="-3810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 </a:t>
            </a:r>
            <a:r>
              <a:rPr lang="ar-SA" sz="2800" b="1" dirty="0">
                <a:cs typeface="B Zar" panose="00000400000000000000" pitchFamily="2" charset="-78"/>
              </a:rPr>
              <a:t>هماهنگ با خلق</a:t>
            </a:r>
            <a:r>
              <a:rPr lang="fa-IR" sz="2800" b="1" dirty="0">
                <a:cs typeface="B Zar" panose="00000400000000000000" pitchFamily="2" charset="-78"/>
              </a:rPr>
              <a:t> </a:t>
            </a:r>
          </a:p>
          <a:p>
            <a:pPr marL="1752600" lvl="3" indent="-3810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ar-SA" sz="2800" b="1" dirty="0">
                <a:cs typeface="B Zar" panose="00000400000000000000" pitchFamily="2" charset="-78"/>
              </a:rPr>
              <a:t>ناهماهنگ با خلق</a:t>
            </a:r>
            <a:endParaRPr lang="fa-IR" sz="2800" b="1" dirty="0">
              <a:cs typeface="B Zar" panose="00000400000000000000" pitchFamily="2" charset="-78"/>
            </a:endParaRPr>
          </a:p>
          <a:p>
            <a:pPr marL="1371600" lvl="2" indent="-457200" algn="r" rtl="1" eaLnBrk="1" hangingPunct="1">
              <a:lnSpc>
                <a:spcPct val="150000"/>
              </a:lnSpc>
              <a:defRPr/>
            </a:pPr>
            <a:r>
              <a:rPr lang="ar-SA" sz="2800" b="1" dirty="0">
                <a:cs typeface="B Zar" panose="00000400000000000000" pitchFamily="2" charset="-78"/>
              </a:rPr>
              <a:t>بدون خصوصيات روانپريشي</a:t>
            </a:r>
            <a:endParaRPr lang="fa-IR" sz="2800" b="1" dirty="0">
              <a:cs typeface="B Zar" panose="00000400000000000000" pitchFamily="2" charset="-78"/>
            </a:endParaRP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در بهبود نسبی</a:t>
            </a:r>
          </a:p>
          <a:p>
            <a:pPr marL="990600" lvl="1" indent="-533400" algn="r" rtl="1" eaLnBrk="1" hangingPunct="1">
              <a:lnSpc>
                <a:spcPct val="15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در بهبود </a:t>
            </a:r>
            <a:r>
              <a:rPr lang="fa-IR" sz="2800" b="1" dirty="0" smtClean="0">
                <a:cs typeface="B Zar" panose="00000400000000000000" pitchFamily="2" charset="-78"/>
              </a:rPr>
              <a:t>کامل</a:t>
            </a:r>
            <a:endParaRPr lang="fa-IR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254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609600" indent="-609600" algn="r" rtl="1" eaLnBrk="1" hangingPunct="1">
              <a:lnSpc>
                <a:spcPct val="200000"/>
              </a:lnSpc>
              <a:defRPr/>
            </a:pPr>
            <a:r>
              <a:rPr lang="fa-IR" sz="2800" b="1" dirty="0" smtClean="0">
                <a:cs typeface="B Zar" panose="00000400000000000000" pitchFamily="2" charset="-78"/>
              </a:rPr>
              <a:t>شاخص های </a:t>
            </a:r>
            <a:r>
              <a:rPr lang="fa-IR" sz="2800" b="1" dirty="0">
                <a:cs typeface="B Zar" panose="00000400000000000000" pitchFamily="2" charset="-78"/>
              </a:rPr>
              <a:t>توصيف کننده سير دوره های عودکننده</a:t>
            </a:r>
          </a:p>
          <a:p>
            <a:pPr marL="990600" lvl="1" indent="-533400" algn="r" rtl="1" eaLnBrk="1" hangingPunct="1">
              <a:lnSpc>
                <a:spcPct val="20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شاخصهای سير طولی (همراه يا بدون بهبود کامل بين دوره ها)</a:t>
            </a:r>
          </a:p>
          <a:p>
            <a:pPr marL="990600" lvl="1" indent="-533400" algn="r" rtl="1" eaLnBrk="1" hangingPunct="1">
              <a:lnSpc>
                <a:spcPct val="20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با الگوی فصلی</a:t>
            </a:r>
          </a:p>
          <a:p>
            <a:pPr marL="990600" lvl="1" indent="-533400" algn="r" rtl="1" eaLnBrk="1" hangingPunct="1">
              <a:lnSpc>
                <a:spcPct val="20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fa-IR" sz="2800" b="1" dirty="0">
                <a:cs typeface="B Zar" panose="00000400000000000000" pitchFamily="2" charset="-78"/>
              </a:rPr>
              <a:t>با چرخه سريع</a:t>
            </a: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DSM-IV </a:t>
            </a:r>
            <a:r>
              <a:rPr 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اختلال خلقی در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718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17838</TotalTime>
  <Words>1282</Words>
  <Application>Microsoft Office PowerPoint</Application>
  <PresentationFormat>Custom</PresentationFormat>
  <Paragraphs>184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6073</cp:revision>
  <dcterms:created xsi:type="dcterms:W3CDTF">2020-10-27T13:35:18Z</dcterms:created>
  <dcterms:modified xsi:type="dcterms:W3CDTF">2022-02-11T07:12:37Z</dcterms:modified>
</cp:coreProperties>
</file>