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78" r:id="rId2"/>
    <p:sldId id="549" r:id="rId3"/>
    <p:sldId id="500" r:id="rId4"/>
    <p:sldId id="508" r:id="rId5"/>
    <p:sldId id="509" r:id="rId6"/>
    <p:sldId id="553" r:id="rId7"/>
    <p:sldId id="554" r:id="rId8"/>
    <p:sldId id="510" r:id="rId9"/>
    <p:sldId id="479" r:id="rId10"/>
    <p:sldId id="501" r:id="rId11"/>
    <p:sldId id="555" r:id="rId12"/>
    <p:sldId id="502" r:id="rId13"/>
    <p:sldId id="505" r:id="rId14"/>
    <p:sldId id="504" r:id="rId15"/>
    <p:sldId id="503" r:id="rId16"/>
    <p:sldId id="511" r:id="rId17"/>
    <p:sldId id="535" r:id="rId18"/>
    <p:sldId id="5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549"/>
            <p14:sldId id="500"/>
            <p14:sldId id="508"/>
            <p14:sldId id="509"/>
            <p14:sldId id="553"/>
            <p14:sldId id="554"/>
            <p14:sldId id="510"/>
            <p14:sldId id="479"/>
            <p14:sldId id="501"/>
            <p14:sldId id="555"/>
            <p14:sldId id="502"/>
            <p14:sldId id="505"/>
            <p14:sldId id="504"/>
            <p14:sldId id="503"/>
            <p14:sldId id="511"/>
            <p14:sldId id="535"/>
            <p14:sldId id="513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386" autoAdjust="0"/>
  </p:normalViewPr>
  <p:slideViewPr>
    <p:cSldViewPr snapToGrid="0">
      <p:cViewPr>
        <p:scale>
          <a:sx n="76" d="100"/>
          <a:sy n="76" d="100"/>
        </p:scale>
        <p:origin x="-3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2/14/2022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D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65B674F-B093-455E-A7CB-5510F3BB3779}" type="slidenum">
              <a:rPr lang="en-ID" altLang="en-US" smtClean="0"/>
              <a:pPr/>
              <a:t>2</a:t>
            </a:fld>
            <a:endParaRPr lang="en-ID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7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cs typeface="B Zar" panose="00000400000000000000" pitchFamily="2" charset="-78"/>
              </a:rPr>
              <a:t>افزایش اعتماد بنفس</a:t>
            </a:r>
            <a:endParaRPr lang="en-US" sz="6000" b="1" dirty="0"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0905" y="3138508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دکتر رضا برومند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6362" y="4860099"/>
            <a:ext cx="2567836" cy="61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بهمن ماه 1400</a:t>
            </a:r>
            <a:endParaRPr lang="en-US" sz="2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عزت </a:t>
            </a:r>
            <a:r>
              <a:rPr lang="fa-IR" sz="2800" b="1" dirty="0">
                <a:cs typeface="B Zar" panose="00000400000000000000" pitchFamily="2" charset="-78"/>
              </a:rPr>
              <a:t>نفس یعنی اینکه خودتان را چگونه می‌بینید و چه تصوری از خودتان </a:t>
            </a:r>
            <a:r>
              <a:rPr lang="fa-IR" sz="2800" b="1" dirty="0" smtClean="0">
                <a:cs typeface="B Zar" panose="00000400000000000000" pitchFamily="2" charset="-78"/>
              </a:rPr>
              <a:t>دارید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یا بهتر بگوییم: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عزت </a:t>
            </a:r>
            <a:r>
              <a:rPr lang="fa-IR" sz="2800" b="1" dirty="0">
                <a:cs typeface="B Zar" panose="00000400000000000000" pitchFamily="2" charset="-78"/>
              </a:rPr>
              <a:t>نفس یعنی اینکه خودتان را چقدر دوست می‌دارید و چقدر به خودتان روی خوش نشان می‌دهید. </a:t>
            </a:r>
            <a:endParaRPr lang="fa-IR" sz="2800" b="1" dirty="0" smtClean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عزت نفس چیست؟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39" y="3558130"/>
            <a:ext cx="5674726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کلمه‌ی </a:t>
            </a:r>
            <a:r>
              <a:rPr lang="en-US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esteem</a:t>
            </a:r>
            <a:r>
              <a:rPr lang="en-US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در انگلیسی، که در فارسی «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عزت و اَرج‌وقُرب</a:t>
            </a:r>
            <a:r>
              <a:rPr lang="fa-IR" sz="2800" b="1" dirty="0">
                <a:cs typeface="B Zar" panose="00000400000000000000" pitchFamily="2" charset="-78"/>
              </a:rPr>
              <a:t>» معادل‌یابی شده است، از کلمه‌ی لاتین </a:t>
            </a:r>
            <a:r>
              <a:rPr lang="en-US" sz="2800" b="1" dirty="0" err="1" smtClean="0">
                <a:solidFill>
                  <a:srgbClr val="C00000"/>
                </a:solidFill>
                <a:cs typeface="B Zar" panose="00000400000000000000" pitchFamily="2" charset="-78"/>
              </a:rPr>
              <a:t>aestimare</a:t>
            </a:r>
            <a:r>
              <a:rPr lang="en-US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به‌معنی «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سنجش، ارزش‌گذاری، تخمین یا ارزیابی</a:t>
            </a:r>
            <a:r>
              <a:rPr lang="fa-IR" sz="2800" b="1" dirty="0">
                <a:cs typeface="B Zar" panose="00000400000000000000" pitchFamily="2" charset="-78"/>
              </a:rPr>
              <a:t>» ریشه می‌گیرد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عزت نفس چیست؟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59" y="3558130"/>
            <a:ext cx="777866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بنابراین، عزت نفس یعنی اینکه چقدر خودتان را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ارزشمند </a:t>
            </a:r>
            <a:r>
              <a:rPr lang="fa-IR" sz="2800" b="1" dirty="0">
                <a:cs typeface="B Zar" panose="00000400000000000000" pitchFamily="2" charset="-78"/>
              </a:rPr>
              <a:t>می‌شمارید.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افزون‌براین ها</a:t>
            </a:r>
            <a:r>
              <a:rPr lang="fa-IR" sz="2800" b="1" dirty="0">
                <a:cs typeface="B Zar" panose="00000400000000000000" pitchFamily="2" charset="-78"/>
              </a:rPr>
              <a:t>، عزت نفس بنیانی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 احساسی </a:t>
            </a:r>
            <a:r>
              <a:rPr lang="fa-IR" sz="2800" b="1" dirty="0">
                <a:cs typeface="B Zar" panose="00000400000000000000" pitchFamily="2" charset="-78"/>
              </a:rPr>
              <a:t>است که به‌طرز فکر، احساسات و نوع برخورد افراد در ارتباط با خودشان و دیگران شکل </a:t>
            </a:r>
            <a:r>
              <a:rPr lang="fa-IR" sz="2800" b="1" dirty="0" smtClean="0">
                <a:cs typeface="B Zar" panose="00000400000000000000" pitchFamily="2" charset="-78"/>
              </a:rPr>
              <a:t>می‌دهد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عزت </a:t>
            </a:r>
            <a:r>
              <a:rPr lang="fa-IR" sz="2800" b="1" dirty="0">
                <a:cs typeface="B Zar" panose="00000400000000000000" pitchFamily="2" charset="-78"/>
              </a:rPr>
              <a:t>نفس از تجارب زندگی، به‌ویژه در سنین پایین، </a:t>
            </a:r>
            <a:r>
              <a:rPr lang="fa-IR" sz="2800" b="1" dirty="0" smtClean="0">
                <a:cs typeface="B Zar" panose="00000400000000000000" pitchFamily="2" charset="-78"/>
              </a:rPr>
              <a:t>سرچشمه  </a:t>
            </a:r>
            <a:r>
              <a:rPr lang="fa-IR" sz="2800" b="1" dirty="0">
                <a:cs typeface="B Zar" panose="00000400000000000000" pitchFamily="2" charset="-78"/>
              </a:rPr>
              <a:t>می‌‌گیرد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این تجاربِ حساس، تعیین‌کننده‌ی احساس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خودارزشی فرد </a:t>
            </a:r>
            <a:r>
              <a:rPr lang="fa-IR" sz="2800" b="1" dirty="0">
                <a:cs typeface="B Zar" panose="00000400000000000000" pitchFamily="2" charset="-78"/>
              </a:rPr>
              <a:t>در درازمدت به‌شمار می‌روند</a:t>
            </a:r>
            <a:r>
              <a:rPr lang="fa-IR" sz="2000" b="1" dirty="0">
                <a:cs typeface="B Zar" panose="00000400000000000000" pitchFamily="2" charset="-78"/>
              </a:rPr>
              <a:t>.</a:t>
            </a:r>
            <a:endParaRPr lang="en-US" sz="20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عزت نفس چیست؟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51" y="4620831"/>
            <a:ext cx="5256539" cy="125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افرادی که از عزت نفس بالایی برخوردارند، از آنچه هستند،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راضی و خشنودند</a:t>
            </a: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. </a:t>
            </a:r>
            <a:endParaRPr lang="fa-IR" sz="2800" b="1" dirty="0" smtClean="0">
              <a:solidFill>
                <a:srgbClr val="002060"/>
              </a:solidFill>
              <a:latin typeface="Dana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این </a:t>
            </a: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افراد برای اینکه حس‌وحال بهتری پیدا کنند، هیچ نیازی به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مصرف مواد مخدر </a:t>
            </a: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یا روی‌‌آوردن به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رفتارهای پرخطر </a:t>
            </a: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نمی‌بینند. </a:t>
            </a:r>
            <a:endParaRPr lang="fa-IR" sz="2800" b="1" dirty="0" smtClean="0">
              <a:solidFill>
                <a:srgbClr val="002060"/>
              </a:solidFill>
              <a:latin typeface="Dana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چنین </a:t>
            </a: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افرادی برای اینکه حس خوبی درباره‌ی خودشان پیدا کنند، به عوامل خارجی مانند پ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ُست‌ومقام </a:t>
            </a: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یا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درآمد بالا وابسته </a:t>
            </a:r>
            <a:r>
              <a:rPr lang="fa-IR" sz="2800" b="1" dirty="0">
                <a:solidFill>
                  <a:srgbClr val="002060"/>
                </a:solidFill>
                <a:latin typeface="Dana"/>
                <a:cs typeface="B Zar" panose="00000400000000000000" pitchFamily="2" charset="-78"/>
              </a:rPr>
              <a:t>نیستند.</a:t>
            </a:r>
            <a:endParaRPr lang="en-US" sz="28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ویژگی افراد دارای عزت نفس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9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فراد دارای عزت نفس به خودشان، دیگران و محیط اطراف‌شان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احترام 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می‌گذارند.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انعطاف‌پذیری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 ازجمله خصوصیات بارز این افراد است، به این معنی که به‌آسانی قادرند خودشان را از ناامیدی‌ها و شکست‌ها بیرون بکشند</a:t>
            </a:r>
            <a:r>
              <a:rPr lang="fa-IR" sz="28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چنین افرادی از پیشرفت و تحول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استقبال </a:t>
            </a:r>
            <a:r>
              <a:rPr lang="fa-IR" sz="28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می‌کنند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اهل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مدارا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 هستند و به‌راحتی خشنود می‌شوند. </a:t>
            </a:r>
            <a:endParaRPr lang="fa-IR" sz="2800" b="1" dirty="0" smtClean="0">
              <a:solidFill>
                <a:srgbClr val="444444"/>
              </a:solidFill>
              <a:latin typeface="Dana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عزت 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نفس بالا موجب می‌شود فرد راحت‌تر بتواند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ببخشد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 و پذیرای </a:t>
            </a:r>
            <a:r>
              <a:rPr lang="fa-IR" sz="28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خود و دیگران </a:t>
            </a:r>
            <a:r>
              <a:rPr lang="fa-IR" sz="28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باشد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ویژگی افراد دارای عزت نفس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39" y="268659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افرادِ دارای اعتماد بنفس بالا لزوما از عزت نفس بالا برخوردار نیستند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عزت نفس یعنی اینکه ارزش خودتان را چگونه ارزیابی می‌کنید.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درواقع</a:t>
            </a:r>
            <a:r>
              <a:rPr lang="fa-IR" sz="2800" b="1" dirty="0">
                <a:cs typeface="B Zar" panose="00000400000000000000" pitchFamily="2" charset="-78"/>
              </a:rPr>
              <a:t>، عزت نفس، بنیانی احساسی محسوب می‌شود که تعیین‌کننده‌ی تفکر منطقی، نوع احساسات و طرز رفتار هر شخص است.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اما </a:t>
            </a:r>
            <a:r>
              <a:rPr lang="fa-IR" sz="2800" b="1" dirty="0">
                <a:cs typeface="B Zar" panose="00000400000000000000" pitchFamily="2" charset="-78"/>
              </a:rPr>
              <a:t>اعتماد بنفس به باور فردی درمورد انجام کاری خاص یا دستیابی به اهداف دلخواه اشاره دارد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خلاصه تفاوت </a:t>
            </a:r>
            <a:r>
              <a:rPr lang="fa-IR" sz="32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بین عزت نفس و اعتماد بنفس در چیست</a:t>
            </a:r>
            <a:endParaRPr lang="fa-IR" sz="3200" b="1" i="0" dirty="0">
              <a:solidFill>
                <a:srgbClr val="C00000"/>
              </a:solidFill>
              <a:effectLst/>
              <a:latin typeface="Dana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9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2580543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Zar" panose="00000400000000000000" pitchFamily="2" charset="-78"/>
              </a:rPr>
              <a:t>مفاهیم کلیدی مرتبط با اعتماد بنفس</a:t>
            </a:r>
            <a:endParaRPr lang="en-US" sz="4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26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2055" y="2392472"/>
            <a:ext cx="7578246" cy="21544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منطقه امن شخصیت</a:t>
            </a:r>
            <a:endParaRPr lang="en-US" sz="4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3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cs typeface="B Zar" panose="00000400000000000000" pitchFamily="2" charset="-78"/>
              </a:rPr>
              <a:t>پیش از هر چیز، بیایید ببینیم منطقه امن در روانشناسی یا </a:t>
            </a:r>
            <a:r>
              <a:rPr lang="en-US" sz="3600" b="1" dirty="0" smtClean="0">
                <a:cs typeface="B Zar" panose="00000400000000000000" pitchFamily="2" charset="-78"/>
              </a:rPr>
              <a:t>comfort zone</a:t>
            </a:r>
            <a:r>
              <a:rPr lang="fa-IR" sz="3600" b="1" dirty="0" smtClean="0">
                <a:cs typeface="B Zar" panose="00000400000000000000" pitchFamily="2" charset="-78"/>
              </a:rPr>
              <a:t>چیست </a:t>
            </a:r>
            <a:r>
              <a:rPr lang="fa-IR" sz="3600" b="1" dirty="0">
                <a:cs typeface="B Zar" panose="00000400000000000000" pitchFamily="2" charset="-78"/>
              </a:rPr>
              <a:t>و به چه حالتی از ذهن اشاره دارد</a:t>
            </a:r>
            <a:r>
              <a:rPr lang="fa-IR" sz="3600" b="1" dirty="0" smtClean="0">
                <a:cs typeface="B Zar" panose="00000400000000000000" pitchFamily="2" charset="-78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منطقه امن 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71" y="3156710"/>
            <a:ext cx="5540657" cy="240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855134" y="990600"/>
            <a:ext cx="2927351" cy="2179638"/>
            <a:chOff x="1044999" y="1666636"/>
            <a:chExt cx="4947284" cy="3501368"/>
          </a:xfrm>
        </p:grpSpPr>
        <p:sp>
          <p:nvSpPr>
            <p:cNvPr id="7182" name="TextBox 37"/>
            <p:cNvSpPr txBox="1">
              <a:spLocks noChangeArrowheads="1"/>
            </p:cNvSpPr>
            <p:nvPr/>
          </p:nvSpPr>
          <p:spPr bwMode="auto">
            <a:xfrm>
              <a:off x="1045001" y="1666636"/>
              <a:ext cx="4947282" cy="1038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 b="1">
                <a:latin typeface="Open Sans ExtraBold"/>
                <a:ea typeface="Open Sans ExtraBold"/>
                <a:cs typeface="Open Sans ExtraBold"/>
              </a:endParaRPr>
            </a:p>
          </p:txBody>
        </p:sp>
        <p:sp>
          <p:nvSpPr>
            <p:cNvPr id="7183" name="TextBox 39"/>
            <p:cNvSpPr txBox="1">
              <a:spLocks noChangeArrowheads="1"/>
            </p:cNvSpPr>
            <p:nvPr/>
          </p:nvSpPr>
          <p:spPr bwMode="auto">
            <a:xfrm>
              <a:off x="1045001" y="3004750"/>
              <a:ext cx="4947282" cy="48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ID" altLang="en-US" sz="9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7184" name="TextBox 40"/>
            <p:cNvSpPr txBox="1">
              <a:spLocks noChangeArrowheads="1"/>
            </p:cNvSpPr>
            <p:nvPr/>
          </p:nvSpPr>
          <p:spPr bwMode="auto">
            <a:xfrm>
              <a:off x="1044999" y="4685889"/>
              <a:ext cx="4947282" cy="48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ID" altLang="en-US" sz="90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41127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6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717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" y="-261938"/>
            <a:ext cx="15875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5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600" b="1" dirty="0">
                <a:solidFill>
                  <a:srgbClr val="002060"/>
                </a:solidFill>
                <a:cs typeface="B Zar" panose="00000400000000000000" pitchFamily="2" charset="-78"/>
              </a:rPr>
              <a:t>معرفی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4" y="1192213"/>
            <a:ext cx="11349567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16596" y="1017561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اعتماد به نفس چیست؟ </a:t>
            </a:r>
            <a:endParaRPr lang="en-US" sz="4000" b="1" dirty="0" smtClean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داشتن </a:t>
            </a:r>
            <a:r>
              <a:rPr lang="fa-IR" sz="3200" b="1" dirty="0">
                <a:solidFill>
                  <a:srgbClr val="002060"/>
                </a:solidFill>
                <a:cs typeface="B Zar" panose="00000400000000000000" pitchFamily="2" charset="-78"/>
              </a:rPr>
              <a:t>باورهای ذهنی درست </a:t>
            </a:r>
            <a:r>
              <a:rPr lang="fa-IR" sz="3200" b="1" dirty="0">
                <a:cs typeface="B Zar" panose="00000400000000000000" pitchFamily="2" charset="-78"/>
              </a:rPr>
              <a:t>نسبت به </a:t>
            </a:r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توانایی</a:t>
            </a:r>
            <a:r>
              <a:rPr lang="en-US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ها  </a:t>
            </a:r>
            <a:r>
              <a:rPr lang="fa-IR" sz="3200" b="1" dirty="0">
                <a:solidFill>
                  <a:srgbClr val="002060"/>
                </a:solidFill>
                <a:cs typeface="B Zar" panose="00000400000000000000" pitchFamily="2" charset="-78"/>
              </a:rPr>
              <a:t>و مهارت های </a:t>
            </a:r>
            <a:r>
              <a:rPr lang="fa-IR" sz="3200" b="1" dirty="0" smtClean="0">
                <a:cs typeface="B Zar" panose="00000400000000000000" pitchFamily="2" charset="-78"/>
              </a:rPr>
              <a:t>خود.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>
                <a:cs typeface="B Zar" panose="00000400000000000000" pitchFamily="2" charset="-78"/>
              </a:rPr>
              <a:t>یعنی </a:t>
            </a:r>
            <a:r>
              <a:rPr lang="fa-IR" sz="3200" b="1" dirty="0" smtClean="0">
                <a:cs typeface="B Zar" panose="00000400000000000000" pitchFamily="2" charset="-78"/>
              </a:rPr>
              <a:t>به این باور برسیم که از توانایی </a:t>
            </a:r>
            <a:r>
              <a:rPr lang="fa-IR" sz="3200" b="1" dirty="0">
                <a:cs typeface="B Zar" panose="00000400000000000000" pitchFamily="2" charset="-78"/>
              </a:rPr>
              <a:t>ها و مهارت های لازم برای انجام </a:t>
            </a:r>
            <a:r>
              <a:rPr lang="fa-IR" sz="3200" b="1" dirty="0" smtClean="0">
                <a:cs typeface="B Zar" panose="00000400000000000000" pitchFamily="2" charset="-78"/>
              </a:rPr>
              <a:t>کاریا وظیفه ای  برخورداریم.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73481" y="132985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اعتماد بنفس چیست؟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5" y="3756112"/>
            <a:ext cx="545897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1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اعتماد بنفس </a:t>
            </a:r>
            <a:r>
              <a:rPr lang="fa-IR" sz="32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یعنی اینکه در تحقق هدف یا کاری خاص به توانمندی‌های خودتان باور و اطمینان داشته باشید. </a:t>
            </a:r>
            <a:endParaRPr lang="fa-IR" sz="3200" b="1" dirty="0" smtClean="0">
              <a:solidFill>
                <a:srgbClr val="444444"/>
              </a:solidFill>
              <a:latin typeface="Dana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این </a:t>
            </a:r>
            <a:r>
              <a:rPr lang="fa-IR" sz="32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کلمه از کلمه‌ی لاتین </a:t>
            </a:r>
            <a:r>
              <a:rPr lang="en-US" sz="3200" b="1" dirty="0" err="1" smtClean="0">
                <a:solidFill>
                  <a:srgbClr val="C00000"/>
                </a:solidFill>
                <a:latin typeface="Dana"/>
                <a:cs typeface="B Arash" panose="00000400000000000000" pitchFamily="2" charset="-78"/>
              </a:rPr>
              <a:t>fidere</a:t>
            </a:r>
            <a:r>
              <a:rPr lang="en-US" sz="32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به‌معنی </a:t>
            </a:r>
            <a:r>
              <a:rPr lang="fa-IR" sz="3200" b="1" dirty="0">
                <a:solidFill>
                  <a:srgbClr val="C00000"/>
                </a:solidFill>
                <a:latin typeface="Dana"/>
                <a:cs typeface="B Zar" panose="00000400000000000000" pitchFamily="2" charset="-78"/>
              </a:rPr>
              <a:t>«اعتمادداشتن</a:t>
            </a:r>
            <a:r>
              <a:rPr lang="fa-IR" sz="3200" b="1" dirty="0">
                <a:solidFill>
                  <a:srgbClr val="444444"/>
                </a:solidFill>
                <a:latin typeface="Dana"/>
                <a:cs typeface="B Zar" panose="00000400000000000000" pitchFamily="2" charset="-78"/>
              </a:rPr>
              <a:t>» ریشه گرفته است.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اعتماد بنفس چیست؟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72" y="4197851"/>
            <a:ext cx="5897346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0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آبراهام مازلو، روان‌شناس برجسته‌ی امریکایی، تأکید می‌کند </a:t>
            </a:r>
            <a:r>
              <a:rPr lang="fa-IR" sz="2800" b="1" dirty="0" smtClean="0">
                <a:cs typeface="B Zar" panose="00000400000000000000" pitchFamily="2" charset="-78"/>
              </a:rPr>
              <a:t>که: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باید بین اعتماد بنفس به‌عنوان نوعی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ویژگی شخصیتیِ </a:t>
            </a:r>
            <a:r>
              <a:rPr lang="fa-IR" sz="2800" b="1" dirty="0">
                <a:cs typeface="B Zar" panose="00000400000000000000" pitchFamily="2" charset="-78"/>
              </a:rPr>
              <a:t>کلی، و اعتماد بنفس درمورد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مهارت‌‌‌ها </a:t>
            </a:r>
            <a:r>
              <a:rPr lang="fa-IR" sz="2800" b="1" dirty="0">
                <a:cs typeface="B Zar" panose="00000400000000000000" pitchFamily="2" charset="-78"/>
              </a:rPr>
              <a:t>یا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توانمندی‌های خاص </a:t>
            </a:r>
            <a:r>
              <a:rPr lang="fa-IR" sz="2800" b="1" dirty="0">
                <a:cs typeface="B Zar" panose="00000400000000000000" pitchFamily="2" charset="-78"/>
              </a:rPr>
              <a:t>تمایز قائل شد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دیدگام آبراهام مازلو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3" y="3558130"/>
            <a:ext cx="861790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0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به </a:t>
            </a:r>
            <a:r>
              <a:rPr lang="fa-IR" sz="3200" b="1" dirty="0">
                <a:cs typeface="B Zar" panose="00000400000000000000" pitchFamily="2" charset="-78"/>
              </a:rPr>
              <a:t>اعتماد بنفس درمورد مهارت‌ها و توانمندی‌ها «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خودکارآمدی</a:t>
            </a:r>
            <a:r>
              <a:rPr lang="fa-IR" sz="3200" b="1" dirty="0">
                <a:cs typeface="B Zar" panose="00000400000000000000" pitchFamily="2" charset="-78"/>
              </a:rPr>
              <a:t>» نیز گفته </a:t>
            </a:r>
            <a:r>
              <a:rPr lang="fa-IR" sz="3200" b="1" dirty="0" smtClean="0">
                <a:cs typeface="B Zar" panose="00000400000000000000" pitchFamily="2" charset="-78"/>
              </a:rPr>
              <a:t>می‌شود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خودکارآمدی </a:t>
            </a:r>
            <a:r>
              <a:rPr lang="fa-IR" sz="3200" b="1" dirty="0" smtClean="0">
                <a:cs typeface="B Zar" panose="00000400000000000000" pitchFamily="2" charset="-78"/>
              </a:rPr>
              <a:t>یعنی باور به موفقیت در انجام کاری خاص یا رویارویی با موقعیت‌های چالشی</a:t>
            </a:r>
            <a:r>
              <a:rPr lang="fa-IR" sz="2800" b="1" dirty="0" smtClean="0">
                <a:cs typeface="B Zar" panose="00000400000000000000" pitchFamily="2" charset="-78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دیدگام آبراهام مازلو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77" y="3960051"/>
            <a:ext cx="5355704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2055" y="2392472"/>
            <a:ext cx="7578246" cy="15407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tx1"/>
                </a:solidFill>
                <a:cs typeface="B Zar" panose="00000400000000000000" pitchFamily="2" charset="-78"/>
              </a:rPr>
              <a:t>تفاوت خودکارآمدی با اعتماد بنفس </a:t>
            </a:r>
          </a:p>
        </p:txBody>
      </p:sp>
    </p:spTree>
    <p:extLst>
      <p:ext uri="{BB962C8B-B14F-4D97-AF65-F5344CB8AC3E}">
        <p14:creationId xmlns:p14="http://schemas.microsoft.com/office/powerpoint/2010/main" val="38221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تفاوت </a:t>
            </a:r>
            <a:r>
              <a:rPr lang="fa-IR" sz="2800" b="1" dirty="0">
                <a:cs typeface="B Zar" panose="00000400000000000000" pitchFamily="2" charset="-78"/>
              </a:rPr>
              <a:t>خودکارآمدی با اعتماد بنفس به‌عنوان نوعی ویژگی شخصیتی کلی، در اینجاست که: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مثلا </a:t>
            </a:r>
            <a:r>
              <a:rPr lang="fa-IR" sz="2800" b="1" dirty="0">
                <a:cs typeface="B Zar" panose="00000400000000000000" pitchFamily="2" charset="-78"/>
              </a:rPr>
              <a:t>برخی افراد در انجام مهارت‌هایی مانند خوانندگی یا تدریس از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خودکارآمدی</a:t>
            </a:r>
            <a:r>
              <a:rPr lang="fa-IR" sz="2800" b="1" dirty="0">
                <a:cs typeface="B Zar" panose="00000400000000000000" pitchFamily="2" charset="-78"/>
              </a:rPr>
              <a:t> بالایی برخوردارند، اما از اعتماد بنفس به‌عنوان نوعی ویژگی شخصیتی کلی بی‌بهره‌اند.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حتی </a:t>
            </a:r>
            <a:r>
              <a:rPr lang="fa-IR" sz="2800" b="1" dirty="0">
                <a:cs typeface="B Zar" panose="00000400000000000000" pitchFamily="2" charset="-78"/>
              </a:rPr>
              <a:t>برعکس این قضیه نیز امکان‌پذیر است.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تفاوت خودکارآمدی با اعتماد بنفس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0" y="3951766"/>
            <a:ext cx="393021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16596" y="1017561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ممکن </a:t>
            </a:r>
            <a:r>
              <a:rPr lang="fa-IR" sz="2400" b="1" dirty="0">
                <a:cs typeface="B Zar" panose="00000400000000000000" pitchFamily="2" charset="-78"/>
              </a:rPr>
              <a:t>است فردی هنگام رانندگی اعتماد به نفس بالایی داشته باشد، اما همان شخص وقتی می‌خواهد در جمع صحبتی بکند، دچار استرس و اضطراب می‌شود. </a:t>
            </a:r>
            <a:endParaRPr lang="en-US" sz="24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پس </a:t>
            </a:r>
            <a:r>
              <a:rPr lang="fa-IR" sz="2400" b="1" dirty="0">
                <a:cs typeface="B Zar" panose="00000400000000000000" pitchFamily="2" charset="-78"/>
              </a:rPr>
              <a:t>امکان دارد که در زمینه ای دچار اعتماد به نفس بالایی باشیم و در زمینه ای دیگر دقیقاً برعکس آن باشیم. </a:t>
            </a:r>
            <a:endParaRPr lang="en-US" sz="24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بنابر این می‌توان </a:t>
            </a:r>
            <a:r>
              <a:rPr lang="fa-IR" sz="2400" b="1" dirty="0">
                <a:cs typeface="B Zar" panose="00000400000000000000" pitchFamily="2" charset="-78"/>
              </a:rPr>
              <a:t>گفت به نوعی همه انسان ها قطعاً در زمینه ای نیاز به </a:t>
            </a:r>
            <a:r>
              <a:rPr lang="fa-IR" sz="2800" b="1" dirty="0">
                <a:solidFill>
                  <a:srgbClr val="FF0000"/>
                </a:solidFill>
                <a:cs typeface="B Zar" panose="00000400000000000000" pitchFamily="2" charset="-78"/>
              </a:rPr>
              <a:t>تقویت اعتماد به نفس </a:t>
            </a:r>
            <a:r>
              <a:rPr lang="fa-IR" sz="2400" b="1" dirty="0" smtClean="0">
                <a:cs typeface="B Zar" panose="00000400000000000000" pitchFamily="2" charset="-78"/>
              </a:rPr>
              <a:t>دارن</a:t>
            </a:r>
            <a:r>
              <a:rPr lang="fa-IR" sz="2400" b="1" dirty="0">
                <a:cs typeface="B Zar" panose="00000400000000000000" pitchFamily="2" charset="-78"/>
              </a:rPr>
              <a:t>د</a:t>
            </a:r>
            <a:endParaRPr lang="en-US" sz="24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73481" y="132985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مثال 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33" y="4077982"/>
            <a:ext cx="5680661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16994</TotalTime>
  <Words>785</Words>
  <Application>Microsoft Office PowerPoint</Application>
  <PresentationFormat>Custom</PresentationFormat>
  <Paragraphs>97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6048</cp:revision>
  <dcterms:created xsi:type="dcterms:W3CDTF">2020-10-27T13:35:18Z</dcterms:created>
  <dcterms:modified xsi:type="dcterms:W3CDTF">2022-02-14T14:15:13Z</dcterms:modified>
</cp:coreProperties>
</file>