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9" r:id="rId3"/>
    <p:sldId id="258" r:id="rId4"/>
    <p:sldId id="270" r:id="rId5"/>
    <p:sldId id="265" r:id="rId6"/>
    <p:sldId id="272" r:id="rId7"/>
    <p:sldId id="273" r:id="rId8"/>
    <p:sldId id="274" r:id="rId9"/>
    <p:sldId id="277" r:id="rId10"/>
    <p:sldId id="280" r:id="rId11"/>
    <p:sldId id="286" r:id="rId12"/>
    <p:sldId id="287" r:id="rId13"/>
    <p:sldId id="290" r:id="rId14"/>
    <p:sldId id="291" r:id="rId15"/>
    <p:sldId id="293" r:id="rId16"/>
    <p:sldId id="294" r:id="rId1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A0AB3EB-EE3F-4586-AE02-00BE75525E51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BD5F598-4479-4467-9CA3-0D6D51D82B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533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7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854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3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6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844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9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80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3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4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37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65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C7E83-62C9-4EFF-9041-BCB4C4EAB900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064AEB-A3EC-4E10-B4D8-B6B79591BB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387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owerdars.farafile.ir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hyperlink" Target="http://powerdars.farafile.ir/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19.wmf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werdars.farafile.i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dars.farafile.ir/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9.png"/><Relationship Id="rId4" Type="http://schemas.openxmlformats.org/officeDocument/2006/relationships/image" Target="../media/image24.PNG"/><Relationship Id="rId9" Type="http://schemas.openxmlformats.org/officeDocument/2006/relationships/hyperlink" Target="http://powerdars.farafile.i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hyperlink" Target="http://powerdars.farafile.ir/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2.png"/><Relationship Id="rId3" Type="http://schemas.openxmlformats.org/officeDocument/2006/relationships/image" Target="../media/image111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2.png"/><Relationship Id="rId11" Type="http://schemas.openxmlformats.org/officeDocument/2006/relationships/image" Target="../media/image116.png"/><Relationship Id="rId5" Type="http://schemas.openxmlformats.org/officeDocument/2006/relationships/image" Target="../media/image19.wmf"/><Relationship Id="rId15" Type="http://schemas.openxmlformats.org/officeDocument/2006/relationships/image" Target="../media/image119.png"/><Relationship Id="rId10" Type="http://schemas.openxmlformats.org/officeDocument/2006/relationships/image" Target="../media/image115.png"/><Relationship Id="rId19" Type="http://schemas.openxmlformats.org/officeDocument/2006/relationships/hyperlink" Target="http://powerdars.farafile.ir/" TargetMode="Externa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owerdars.farafile.i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owerdars.farafile.ir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hyperlink" Target="http://powerdars.farafile.i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hyperlink" Target="http://powerdars.farafile.i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dars.farafile.i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owerdars.farafile.ir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19.wmf"/><Relationship Id="rId12" Type="http://schemas.openxmlformats.org/officeDocument/2006/relationships/hyperlink" Target="http://powerdars.farafile.ir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83" y="765466"/>
            <a:ext cx="4641617" cy="531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687997" y="1379342"/>
            <a:ext cx="2420694" cy="2695217"/>
            <a:chOff x="5847092" y="1583032"/>
            <a:chExt cx="3846418" cy="47226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48" y="1044698"/>
            <a:ext cx="2283350" cy="22955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82486" y="3424674"/>
            <a:ext cx="2593074" cy="66230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درفایل اصلی </a:t>
            </a:r>
            <a:r>
              <a:rPr lang="fa-IR" sz="2000" b="1" dirty="0" smtClean="0">
                <a:solidFill>
                  <a:srgbClr val="FF0000"/>
                </a:solidFill>
              </a:rPr>
              <a:t>لوگو فروشگاه</a:t>
            </a:r>
            <a:r>
              <a:rPr lang="fa-IR" sz="2000" b="1" dirty="0" smtClean="0">
                <a:solidFill>
                  <a:schemeClr val="tx1"/>
                </a:solidFill>
              </a:rPr>
              <a:t> وجود ندارد.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7977870" y="4777048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7348" y="4171394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👇کلیک کن👇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7348" y="5285404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👆کلیک کن👆</a:t>
            </a:r>
            <a:endParaRPr lang="fa-I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7886" y="609600"/>
            <a:ext cx="25545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نوشتن معادله خط:</a:t>
            </a:r>
            <a:endParaRPr lang="fa-IR" sz="25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63036"/>
              </p:ext>
            </p:extLst>
          </p:nvPr>
        </p:nvGraphicFramePr>
        <p:xfrm>
          <a:off x="4464050" y="2524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4050" y="2524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0307" y="624989"/>
                <a:ext cx="2366097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3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34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fa-IR" sz="3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3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sz="3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7" y="624989"/>
                <a:ext cx="236609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58058" y="2586588"/>
                <a:ext cx="1135696" cy="74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a-IR" sz="30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a-I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30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a-IR" sz="3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a-IR" sz="3000" dirty="0"/>
                  <a:t> </a:t>
                </a:r>
                <a14:m>
                  <m:oMath xmlns:m="http://schemas.openxmlformats.org/officeDocument/2006/math">
                    <m:r>
                      <a:rPr lang="fa-IR" sz="300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endParaRPr lang="fa-IR" sz="3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58" y="2586588"/>
                <a:ext cx="1135696" cy="746743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4848" y="1019106"/>
                <a:ext cx="784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848" y="1019106"/>
                <a:ext cx="78418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92509" y="3487423"/>
                <a:ext cx="4350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509" y="3487423"/>
                <a:ext cx="43505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19152" y="5080529"/>
                <a:ext cx="659861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a-I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a-IR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a-IR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a-IR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a-I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152" y="5080529"/>
                <a:ext cx="659861" cy="70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66512" y="4323070"/>
                <a:ext cx="44499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12" y="4323070"/>
                <a:ext cx="444994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739087" y="1869418"/>
            <a:ext cx="783771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900" dirty="0" smtClean="0">
                <a:solidFill>
                  <a:srgbClr val="C00000"/>
                </a:solidFill>
              </a:rPr>
              <a:t>شیب</a:t>
            </a:r>
            <a:endParaRPr lang="fa-IR" sz="2900" dirty="0">
              <a:solidFill>
                <a:srgbClr val="C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8882744" y="1257633"/>
            <a:ext cx="856343" cy="1762181"/>
          </a:xfrm>
          <a:prstGeom prst="rightBrace">
            <a:avLst>
              <a:gd name="adj1" fmla="val 690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821715" y="1034495"/>
            <a:ext cx="2061029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300" dirty="0" smtClean="0">
                <a:solidFill>
                  <a:srgbClr val="C00000"/>
                </a:solidFill>
              </a:rPr>
              <a:t>1-</a:t>
            </a:r>
            <a:r>
              <a:rPr lang="fa-IR" sz="2300" dirty="0" smtClean="0"/>
              <a:t> شیب آن      باشد</a:t>
            </a:r>
            <a:endParaRPr lang="fa-IR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70399" y="989234"/>
                <a:ext cx="45057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5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a-IR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99" y="989234"/>
                <a:ext cx="450573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58058" y="1814238"/>
                <a:ext cx="784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58" y="1814238"/>
                <a:ext cx="78418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03520" y="1833305"/>
            <a:ext cx="415108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C00000"/>
                </a:solidFill>
              </a:rPr>
              <a:t>2-</a:t>
            </a:r>
            <a:r>
              <a:rPr lang="fa-IR" sz="2500" dirty="0" smtClean="0"/>
              <a:t>باخط                      موازی باشد</a:t>
            </a:r>
            <a:endParaRPr lang="fa-IR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75868" y="1814238"/>
                <a:ext cx="17223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68" y="1814238"/>
                <a:ext cx="1722395" cy="461665"/>
              </a:xfrm>
              <a:prstGeom prst="rect">
                <a:avLst/>
              </a:prstGeom>
              <a:blipFill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96771" y="2729128"/>
            <a:ext cx="3641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rgbClr val="C00000"/>
                </a:solidFill>
              </a:rPr>
              <a:t>3- </a:t>
            </a:r>
            <a:r>
              <a:rPr lang="fa-IR" sz="2400" dirty="0" smtClean="0"/>
              <a:t>برخط                    عمود باشد</a:t>
            </a:r>
            <a:endParaRPr lang="fa-I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77525" y="2694672"/>
                <a:ext cx="17223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25" y="2694672"/>
                <a:ext cx="1722395" cy="461665"/>
              </a:xfrm>
              <a:prstGeom prst="rect">
                <a:avLst/>
              </a:prstGeom>
              <a:blipFill>
                <a:blip r:embed="rId1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48460" y="4356187"/>
                <a:ext cx="44980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a-IR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60" y="4356187"/>
                <a:ext cx="449803" cy="4770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27327" y="5252010"/>
                <a:ext cx="44980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a-IR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327" y="5252010"/>
                <a:ext cx="449803" cy="4770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794419" y="4359183"/>
            <a:ext cx="1787981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900" dirty="0" smtClean="0">
                <a:solidFill>
                  <a:srgbClr val="C00000"/>
                </a:solidFill>
              </a:rPr>
              <a:t>عرض ازمبدا</a:t>
            </a:r>
            <a:endParaRPr lang="fa-IR" sz="2900" dirty="0">
              <a:solidFill>
                <a:srgbClr val="C00000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8938076" y="3747398"/>
            <a:ext cx="856343" cy="1762181"/>
          </a:xfrm>
          <a:prstGeom prst="rightBrace">
            <a:avLst>
              <a:gd name="adj1" fmla="val 690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TextBox 24"/>
          <p:cNvSpPr txBox="1"/>
          <p:nvPr/>
        </p:nvSpPr>
        <p:spPr>
          <a:xfrm>
            <a:off x="5878286" y="3524260"/>
            <a:ext cx="3059790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300" dirty="0" smtClean="0">
                <a:solidFill>
                  <a:srgbClr val="C00000"/>
                </a:solidFill>
              </a:rPr>
              <a:t>1-</a:t>
            </a:r>
            <a:r>
              <a:rPr lang="fa-IR" sz="2300" dirty="0" smtClean="0"/>
              <a:t> عرض از مبدا آن      باشد.</a:t>
            </a:r>
            <a:endParaRPr lang="fa-IR" sz="2300" dirty="0"/>
          </a:p>
        </p:txBody>
      </p:sp>
      <p:sp>
        <p:nvSpPr>
          <p:cNvPr id="28" name="TextBox 27"/>
          <p:cNvSpPr txBox="1"/>
          <p:nvPr/>
        </p:nvSpPr>
        <p:spPr>
          <a:xfrm>
            <a:off x="3788229" y="4323070"/>
            <a:ext cx="512170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C00000"/>
                </a:solidFill>
              </a:rPr>
              <a:t>2-</a:t>
            </a:r>
            <a:r>
              <a:rPr lang="fa-IR" sz="2500" dirty="0" smtClean="0"/>
              <a:t>محور    هارادرنقطه ای به عرض     قطع کند</a:t>
            </a:r>
            <a:endParaRPr lang="fa-IR" sz="2500" dirty="0"/>
          </a:p>
        </p:txBody>
      </p:sp>
      <p:sp>
        <p:nvSpPr>
          <p:cNvPr id="30" name="TextBox 29"/>
          <p:cNvSpPr txBox="1"/>
          <p:nvPr/>
        </p:nvSpPr>
        <p:spPr>
          <a:xfrm>
            <a:off x="5142247" y="5218893"/>
            <a:ext cx="38511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rgbClr val="C00000"/>
                </a:solidFill>
              </a:rPr>
              <a:t>3- </a:t>
            </a:r>
            <a:r>
              <a:rPr lang="fa-IR" sz="2400" dirty="0" smtClean="0"/>
              <a:t>محور    هارادرنقطه      قطع کند.</a:t>
            </a:r>
            <a:endParaRPr lang="fa-IR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640307" y="5788672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7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60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 animBg="1"/>
      <p:bldP spid="25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678408"/>
            <a:ext cx="2559802" cy="2454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48730" y="624989"/>
                <a:ext cx="1979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30" y="624989"/>
                <a:ext cx="19793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74720" y="624989"/>
            <a:ext cx="805978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/>
              <a:t>اگر                   باشد شیب وعرض از مبدا را تعیین کنید.</a:t>
            </a:r>
            <a:endParaRPr lang="fa-IR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9" y="1148209"/>
            <a:ext cx="2559802" cy="2454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12" y="3678408"/>
            <a:ext cx="2559802" cy="245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10" y="1227021"/>
            <a:ext cx="2559802" cy="24545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050089" y="1463040"/>
            <a:ext cx="1875991" cy="1345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08521" y="2135777"/>
            <a:ext cx="1875991" cy="1345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16625" y="4232958"/>
            <a:ext cx="1875991" cy="1345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75935" y="4487684"/>
            <a:ext cx="1470090" cy="13454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76487" y="2418854"/>
            <a:ext cx="10058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NZ" sz="3000" dirty="0" smtClean="0">
                <a:solidFill>
                  <a:srgbClr val="FF0000"/>
                </a:solidFill>
              </a:rPr>
              <a:t>a&gt;0</a:t>
            </a:r>
          </a:p>
          <a:p>
            <a:r>
              <a:rPr lang="en-NZ" sz="3000" dirty="0" smtClean="0">
                <a:solidFill>
                  <a:srgbClr val="FF0000"/>
                </a:solidFill>
              </a:rPr>
              <a:t>b&gt;0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6357" y="1489166"/>
            <a:ext cx="10058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NZ" sz="3000" dirty="0" smtClean="0">
                <a:solidFill>
                  <a:srgbClr val="FF0000"/>
                </a:solidFill>
              </a:rPr>
              <a:t>a&gt;0</a:t>
            </a:r>
          </a:p>
          <a:p>
            <a:r>
              <a:rPr lang="en-NZ" sz="3000" dirty="0" smtClean="0">
                <a:solidFill>
                  <a:srgbClr val="FF0000"/>
                </a:solidFill>
              </a:rPr>
              <a:t>b&lt;0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45" y="3887331"/>
            <a:ext cx="10058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NZ" sz="3000" dirty="0" smtClean="0">
                <a:solidFill>
                  <a:srgbClr val="FF0000"/>
                </a:solidFill>
              </a:rPr>
              <a:t>a&gt;0</a:t>
            </a:r>
          </a:p>
          <a:p>
            <a:r>
              <a:rPr lang="en-NZ" sz="3000" dirty="0" smtClean="0">
                <a:solidFill>
                  <a:srgbClr val="FF0000"/>
                </a:solidFill>
              </a:rPr>
              <a:t>b=0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43105" y="3887331"/>
            <a:ext cx="10058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NZ" sz="3000" dirty="0" smtClean="0">
                <a:solidFill>
                  <a:srgbClr val="FF0000"/>
                </a:solidFill>
              </a:rPr>
              <a:t>a&lt;0</a:t>
            </a:r>
          </a:p>
          <a:p>
            <a:r>
              <a:rPr lang="en-NZ" sz="3000" dirty="0" smtClean="0">
                <a:solidFill>
                  <a:srgbClr val="FF0000"/>
                </a:solidFill>
              </a:rPr>
              <a:t>b&lt;0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672414" y="5833158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7567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5" y="613954"/>
            <a:ext cx="1115568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نکته1:</a:t>
            </a:r>
            <a:r>
              <a:rPr lang="fa-IR" sz="3000" dirty="0" smtClean="0"/>
              <a:t>درحل دستگاه معادلات باید تعداد مجهول ازتعداد معادلات بیشتر نباشد.</a:t>
            </a:r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نکته2:</a:t>
            </a:r>
            <a:r>
              <a:rPr lang="fa-IR" sz="3000" dirty="0" smtClean="0"/>
              <a:t>حل دستگاه معادلات خطی یعنی پیداکردن    که درهردومعادله منحصربفرد است.</a:t>
            </a:r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نکته3:</a:t>
            </a:r>
            <a:r>
              <a:rPr lang="fa-IR" sz="3000" dirty="0" smtClean="0"/>
              <a:t>درحل معادلات خطی اگردومعادله رارسم کنیم محل تقاتع جواب دستگاه معادله است.</a:t>
            </a:r>
            <a:endParaRPr lang="fa-I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01071" y="1074849"/>
                <a:ext cx="544828" cy="555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a-I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a-I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a-I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fa-I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a-I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71" y="1074849"/>
                <a:ext cx="544828" cy="555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752113" y="4041614"/>
            <a:ext cx="222068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حل معادله خطی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485017" y="2850381"/>
            <a:ext cx="1371600" cy="2936465"/>
          </a:xfrm>
          <a:prstGeom prst="rightBrace">
            <a:avLst>
              <a:gd name="adj1" fmla="val 45238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4767943" y="2730137"/>
            <a:ext cx="249500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1-</a:t>
            </a:r>
            <a:r>
              <a:rPr lang="fa-IR" sz="3000" dirty="0" smtClean="0"/>
              <a:t>رسم خط</a:t>
            </a:r>
          </a:p>
          <a:p>
            <a:pPr algn="r"/>
            <a:endParaRPr lang="fa-IR" sz="3000" dirty="0" smtClean="0"/>
          </a:p>
          <a:p>
            <a:pPr algn="r"/>
            <a:endParaRPr lang="fa-IR" sz="3000" dirty="0"/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2-</a:t>
            </a:r>
            <a:r>
              <a:rPr lang="fa-IR" sz="3000" dirty="0" smtClean="0"/>
              <a:t>روش حذفی</a:t>
            </a:r>
          </a:p>
          <a:p>
            <a:pPr algn="r"/>
            <a:endParaRPr lang="fa-IR" sz="3000" dirty="0" smtClean="0"/>
          </a:p>
          <a:p>
            <a:pPr algn="r"/>
            <a:endParaRPr lang="fa-IR" sz="3000" dirty="0"/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3-</a:t>
            </a:r>
            <a:r>
              <a:rPr lang="fa-IR" sz="3000" dirty="0" smtClean="0"/>
              <a:t>روش جایگزینی</a:t>
            </a:r>
            <a:endParaRPr lang="fa-IR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590188" y="5869458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819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2" y="2786690"/>
            <a:ext cx="2293716" cy="1582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2" y="853361"/>
            <a:ext cx="2359013" cy="1297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3735" y="1053858"/>
                <a:ext cx="5064592" cy="896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a-IR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a-IR" sz="280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800" b="0" i="1" smtClean="0">
                                <a:latin typeface="Cambria Math" panose="02040503050406030204" pitchFamily="18" charset="0"/>
                              </a:rPr>
                              <m:t>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a-IR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8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35" y="1053858"/>
                <a:ext cx="5064592" cy="8964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36989"/>
              </p:ext>
            </p:extLst>
          </p:nvPr>
        </p:nvGraphicFramePr>
        <p:xfrm>
          <a:off x="5522913" y="398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2913" y="398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53384" y="2715446"/>
                <a:ext cx="4656275" cy="2294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a-IR" sz="240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a-IR" sz="2400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mr>
                        <m:mr>
                          <m:e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a-IR" sz="24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mr>
                        <m:mr>
                          <m:e>
                            <m:r>
                              <a:rPr lang="fa-IR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fa-IR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84" y="2715446"/>
                <a:ext cx="4656275" cy="22949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4902880" y="5834553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69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2594" y="702140"/>
                <a:ext cx="2686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a-I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94" y="702140"/>
                <a:ext cx="2686505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0172" y="1669004"/>
                <a:ext cx="28524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a-I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72" y="1669004"/>
                <a:ext cx="2852448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38089" y="732458"/>
                <a:ext cx="48442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89" y="732458"/>
                <a:ext cx="4844211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38089" y="1699322"/>
                <a:ext cx="5069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89" y="1699322"/>
                <a:ext cx="5069465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2331" y="2605550"/>
                <a:ext cx="7276012" cy="2287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a-IR" sz="240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mr>
                        <m:mr>
                          <m:e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fa-IR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a-I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num>
                              <m:den>
                                <m:r>
                                  <a:rPr lang="fa-IR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fa-IR" sz="2400" b="0" i="1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1" y="2605550"/>
                <a:ext cx="7276012" cy="22874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692331" y="613954"/>
            <a:ext cx="470263" cy="1577352"/>
          </a:xfrm>
          <a:prstGeom prst="leftBrace">
            <a:avLst>
              <a:gd name="adj1" fmla="val 69444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6412" y="600891"/>
            <a:ext cx="11385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سوال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4902880" y="5834553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74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5610" y="613954"/>
            <a:ext cx="751114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سوال)</a:t>
            </a:r>
            <a:r>
              <a:rPr lang="fa-IR" sz="2500" dirty="0" smtClean="0"/>
              <a:t>یک جواب برای       طوری تعیین کنید که تساوی برقرار باشد.</a:t>
            </a:r>
            <a:endParaRPr lang="fa-IR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20989" y="613954"/>
                <a:ext cx="725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a-I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a-I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989" y="613954"/>
                <a:ext cx="725007" cy="461665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39354"/>
              </p:ext>
            </p:extLst>
          </p:nvPr>
        </p:nvGraphicFramePr>
        <p:xfrm>
          <a:off x="561975" y="2555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975" y="25558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9760" y="829397"/>
                <a:ext cx="285559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a-IR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a-IR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a-I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829397"/>
                <a:ext cx="285559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79448"/>
              </p:ext>
            </p:extLst>
          </p:nvPr>
        </p:nvGraphicFramePr>
        <p:xfrm>
          <a:off x="4364038" y="15557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4038" y="15557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64405" y="1487016"/>
                <a:ext cx="2253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05" y="1487016"/>
                <a:ext cx="2253246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64405" y="2538166"/>
                <a:ext cx="2083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05" y="2538166"/>
                <a:ext cx="2083327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4871" y="1881189"/>
                <a:ext cx="1717265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a-I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a-IR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871" y="1881189"/>
                <a:ext cx="1717265" cy="7816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5789" y="2685851"/>
                <a:ext cx="637078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5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a-IR" sz="2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89" y="2685851"/>
                <a:ext cx="6370783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75350" y="1977227"/>
                <a:ext cx="61427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50" y="1977227"/>
                <a:ext cx="614271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>
          <a:xfrm>
            <a:off x="3938809" y="1880950"/>
            <a:ext cx="431074" cy="813377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32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467996" y="2708824"/>
            <a:ext cx="1371101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933331" y="1739522"/>
            <a:ext cx="431074" cy="109623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32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873798" y="1751094"/>
            <a:ext cx="371268" cy="9347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33331" y="3208851"/>
            <a:ext cx="1048360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سوال)</a:t>
            </a:r>
            <a:r>
              <a:rPr lang="fa-IR" sz="2600" dirty="0" smtClean="0"/>
              <a:t>دریک مزرعه 20شترمرغ وگاو وجوددارد.پاهای آنها </a:t>
            </a:r>
            <a:r>
              <a:rPr lang="fa-IR" sz="2600" dirty="0" smtClean="0">
                <a:solidFill>
                  <a:srgbClr val="FF0000"/>
                </a:solidFill>
              </a:rPr>
              <a:t>56</a:t>
            </a:r>
            <a:r>
              <a:rPr lang="fa-IR" sz="2600" dirty="0" smtClean="0"/>
              <a:t> عدداست.تعدادشترمرغ وگاو هارا بیابید</a:t>
            </a:r>
            <a:r>
              <a:rPr lang="fa-IR" sz="2600" dirty="0" smtClean="0">
                <a:solidFill>
                  <a:srgbClr val="FF0000"/>
                </a:solidFill>
              </a:rPr>
              <a:t>؟</a:t>
            </a:r>
            <a:endParaRPr lang="fa-IR" sz="260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29516"/>
              </p:ext>
            </p:extLst>
          </p:nvPr>
        </p:nvGraphicFramePr>
        <p:xfrm>
          <a:off x="47688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88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43583" y="3671186"/>
                <a:ext cx="3609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583" y="3671186"/>
                <a:ext cx="3609963" cy="461665"/>
              </a:xfrm>
              <a:prstGeom prst="rect">
                <a:avLst/>
              </a:prstGeom>
              <a:blipFill>
                <a:blip r:embed="rId1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79942" y="4583224"/>
                <a:ext cx="81882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42" y="4583224"/>
                <a:ext cx="8188253" cy="461665"/>
              </a:xfrm>
              <a:prstGeom prst="rect">
                <a:avLst/>
              </a:prstGeom>
              <a:blipFill>
                <a:blip r:embed="rId15"/>
                <a:stretch>
                  <a:fillRect l="-149" b="-184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88013" y="5110245"/>
                <a:ext cx="3609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013" y="5110245"/>
                <a:ext cx="3609963" cy="461665"/>
              </a:xfrm>
              <a:prstGeom prst="rect">
                <a:avLst/>
              </a:prstGeom>
              <a:blipFill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88013" y="5699696"/>
                <a:ext cx="54587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013" y="5699696"/>
                <a:ext cx="545873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289420" y="5168787"/>
                <a:ext cx="30682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420" y="5168787"/>
                <a:ext cx="3068212" cy="461665"/>
              </a:xfrm>
              <a:prstGeom prst="rect">
                <a:avLst/>
              </a:prstGeom>
              <a:blipFill>
                <a:blip r:embed="rId1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/>
          <p:cNvSpPr/>
          <p:nvPr/>
        </p:nvSpPr>
        <p:spPr>
          <a:xfrm>
            <a:off x="1148868" y="3810489"/>
            <a:ext cx="431074" cy="109623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1148868" y="5069092"/>
            <a:ext cx="431074" cy="109623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8930416" y="5828839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9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89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4" grpId="0"/>
      <p:bldP spid="15" grpId="0" animBg="1"/>
      <p:bldP spid="19" grpId="0" animBg="1"/>
      <p:bldP spid="24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5648" y="589226"/>
            <a:ext cx="51180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سوال-</a:t>
            </a:r>
            <a:r>
              <a:rPr lang="fa-IR" sz="2500" dirty="0" smtClean="0"/>
              <a:t>آیا ضلع مربع ومحیط رابطه خطی دارند؟</a:t>
            </a:r>
            <a:endParaRPr lang="fa-IR" sz="25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23047" y="2393624"/>
            <a:ext cx="5011271" cy="687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565156" y="1864103"/>
            <a:ext cx="0" cy="11737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0883" y="1864103"/>
            <a:ext cx="7042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/>
              <a:t>ضلع</a:t>
            </a:r>
            <a:endParaRPr lang="fa-IR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860883" y="2459454"/>
            <a:ext cx="83344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/>
              <a:t>محیط</a:t>
            </a:r>
            <a:endParaRPr lang="fa-IR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047" y="1864103"/>
            <a:ext cx="31692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x</a:t>
            </a:r>
            <a:endParaRPr lang="fa-IR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623047" y="2459454"/>
            <a:ext cx="40495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y</a:t>
            </a:r>
            <a:endParaRPr lang="fa-IR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1605733" y="1955657"/>
            <a:ext cx="4067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4                   3                2                 1</a:t>
            </a:r>
            <a:endParaRPr lang="fa-IR" dirty="0"/>
          </a:p>
        </p:txBody>
      </p:sp>
      <p:sp>
        <p:nvSpPr>
          <p:cNvPr id="26" name="TextBox 25"/>
          <p:cNvSpPr txBox="1"/>
          <p:nvPr/>
        </p:nvSpPr>
        <p:spPr>
          <a:xfrm>
            <a:off x="1684159" y="2513315"/>
            <a:ext cx="42075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16                  12                 </a:t>
            </a:r>
            <a:r>
              <a:rPr lang="fa-IR" dirty="0">
                <a:solidFill>
                  <a:schemeClr val="bg2">
                    <a:lumMod val="10000"/>
                  </a:schemeClr>
                </a:solidFill>
              </a:rPr>
              <a:t>8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dirty="0" smtClean="0"/>
              <a:t>              4</a:t>
            </a:r>
            <a:endParaRPr lang="fa-IR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929720" y="2122514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159590" y="2109814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044655" y="2109814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929720" y="2685281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044655" y="2666231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59590" y="2697981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29720" y="2711001"/>
            <a:ext cx="37816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4                4                    4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32798" y="1732602"/>
            <a:ext cx="30747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1                1                    1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6362" y="2155097"/>
            <a:ext cx="112502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y=4x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88227" y="2214577"/>
            <a:ext cx="213251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/>
              <a:t>رابطه خطی است.</a:t>
            </a:r>
            <a:endParaRPr lang="fa-IR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5716129" y="3141822"/>
            <a:ext cx="55875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>
                <a:solidFill>
                  <a:srgbClr val="FF0000"/>
                </a:solidFill>
              </a:rPr>
              <a:t>سوال-</a:t>
            </a:r>
            <a:r>
              <a:rPr lang="fa-IR" sz="2500" dirty="0" smtClean="0"/>
              <a:t>آیا ضلع مربع ومساحت آن رابطه خطی دارند؟</a:t>
            </a:r>
            <a:endParaRPr lang="fa-IR" sz="2500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56500" y="4303954"/>
            <a:ext cx="5170531" cy="312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957869" y="3808840"/>
            <a:ext cx="0" cy="11737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53596" y="3808840"/>
            <a:ext cx="7042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/>
              <a:t>ضلع</a:t>
            </a:r>
            <a:endParaRPr lang="fa-IR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1036143" y="4391491"/>
            <a:ext cx="96574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/>
              <a:t>مساحت</a:t>
            </a:r>
            <a:endParaRPr lang="fa-IR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1015760" y="3808840"/>
            <a:ext cx="31692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x</a:t>
            </a:r>
            <a:endParaRPr lang="fa-IR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856500" y="4365988"/>
            <a:ext cx="40495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y</a:t>
            </a:r>
            <a:endParaRPr lang="fa-IR" sz="2500" dirty="0"/>
          </a:p>
        </p:txBody>
      </p:sp>
      <p:sp>
        <p:nvSpPr>
          <p:cNvPr id="53" name="TextBox 52"/>
          <p:cNvSpPr txBox="1"/>
          <p:nvPr/>
        </p:nvSpPr>
        <p:spPr>
          <a:xfrm>
            <a:off x="2036956" y="3888935"/>
            <a:ext cx="3990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4                   3                2                 1</a:t>
            </a:r>
            <a:endParaRPr lang="fa-IR" dirty="0"/>
          </a:p>
        </p:txBody>
      </p:sp>
      <p:sp>
        <p:nvSpPr>
          <p:cNvPr id="54" name="TextBox 53"/>
          <p:cNvSpPr txBox="1"/>
          <p:nvPr/>
        </p:nvSpPr>
        <p:spPr>
          <a:xfrm>
            <a:off x="2045903" y="4458052"/>
            <a:ext cx="42075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16                  9                 4                1</a:t>
            </a:r>
            <a:endParaRPr lang="fa-IR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322433" y="4067251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552303" y="4054551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437368" y="4054551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322433" y="4630018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37368" y="4610968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552303" y="4642718"/>
            <a:ext cx="743290" cy="1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25512" y="4642718"/>
            <a:ext cx="28700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7               5                    3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25511" y="3677339"/>
            <a:ext cx="30747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1                1                    1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39551" y="4133878"/>
            <a:ext cx="112502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y=x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509904" y="4128547"/>
            <a:ext cx="237556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/>
              <a:t>رابطه خطی نیست.</a:t>
            </a:r>
            <a:endParaRPr lang="fa-IR" sz="2500" dirty="0"/>
          </a:p>
        </p:txBody>
      </p:sp>
      <p:sp>
        <p:nvSpPr>
          <p:cNvPr id="69" name="TextBox 68"/>
          <p:cNvSpPr txBox="1"/>
          <p:nvPr/>
        </p:nvSpPr>
        <p:spPr>
          <a:xfrm>
            <a:off x="7713164" y="4040477"/>
            <a:ext cx="177800" cy="3759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4902880" y="5834553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97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6" grpId="0"/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61" grpId="0"/>
      <p:bldP spid="62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9218405" y="660763"/>
            <a:ext cx="2185849" cy="55346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معادله خط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324805" y="4453740"/>
            <a:ext cx="218893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/>
              <a:t>متغییر هستند.</a:t>
            </a:r>
          </a:p>
          <a:p>
            <a:pPr algn="r"/>
            <a:r>
              <a:rPr lang="fa-IR" sz="2500" dirty="0"/>
              <a:t>اعداد حقیقی هستند.</a:t>
            </a:r>
          </a:p>
          <a:p>
            <a:pPr algn="r"/>
            <a:r>
              <a:rPr lang="fa-IR" sz="2500" dirty="0"/>
              <a:t>      شیب خط</a:t>
            </a:r>
          </a:p>
          <a:p>
            <a:pPr algn="r"/>
            <a:r>
              <a:rPr lang="fa-IR" sz="2500" dirty="0"/>
              <a:t>      عرض از مبدا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07088" y="4415108"/>
            <a:ext cx="7118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x , y</a:t>
            </a:r>
            <a:endParaRPr lang="fa-IR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10407088" y="4797560"/>
            <a:ext cx="7118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a , b</a:t>
            </a:r>
            <a:endParaRPr lang="fa-IR" sz="2500" dirty="0"/>
          </a:p>
        </p:txBody>
      </p:sp>
      <p:sp>
        <p:nvSpPr>
          <p:cNvPr id="41" name="TextBox 40"/>
          <p:cNvSpPr txBox="1"/>
          <p:nvPr/>
        </p:nvSpPr>
        <p:spPr>
          <a:xfrm>
            <a:off x="10654856" y="5166735"/>
            <a:ext cx="21627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a</a:t>
            </a:r>
            <a:endParaRPr lang="fa-IR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10646509" y="5563746"/>
            <a:ext cx="23065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b</a:t>
            </a:r>
            <a:endParaRPr lang="fa-IR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426865" y="1049558"/>
                <a:ext cx="11035521" cy="2257030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a-IR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همیشه یک رابطه بین طول و عرض نقاطی که روی یک </a:t>
                </a:r>
                <a:r>
                  <a:rPr lang="fa-IR" b="1" u="sng" dirty="0">
                    <a:solidFill>
                      <a:srgbClr val="FF0000"/>
                    </a:solidFill>
                    <a:cs typeface="B Zar" panose="00000400000000000000" pitchFamily="2" charset="-78"/>
                  </a:rPr>
                  <a:t>خط راست </a:t>
                </a:r>
                <a:r>
                  <a:rPr lang="fa-IR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قرار می گیرند وجود دارد.</a:t>
                </a:r>
              </a:p>
              <a:p>
                <a:pPr marL="0" indent="0">
                  <a:buNone/>
                </a:pPr>
                <a:r>
                  <a:rPr lang="fa-IR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به رابطه بین طول و عرض نقاط معادله خط می گوییم</a:t>
                </a:r>
                <a:r>
                  <a:rPr lang="fa-IR" b="1" dirty="0" smtClean="0">
                    <a:solidFill>
                      <a:srgbClr val="7030A0"/>
                    </a:solidFill>
                    <a:cs typeface="B Zar" panose="00000400000000000000" pitchFamily="2" charset="-78"/>
                  </a:rPr>
                  <a:t>.</a:t>
                </a:r>
                <a:endParaRPr lang="fa-IR" b="1" dirty="0">
                  <a:solidFill>
                    <a:srgbClr val="7030A0"/>
                  </a:solidFill>
                  <a:cs typeface="B Zar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b="1" dirty="0">
                    <a:cs typeface="B Titr" panose="00000700000000000000" pitchFamily="2" charset="-78"/>
                  </a:rPr>
                  <a:t>حالت استاندارد:</a:t>
                </a:r>
              </a:p>
              <a:p>
                <a:pPr marL="0" indent="0">
                  <a:buNone/>
                </a:pPr>
                <a:r>
                  <a:rPr lang="fa-IR" sz="2000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اگر</a:t>
                </a:r>
                <a:r>
                  <a:rPr lang="fa-IR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𝒃</m:t>
                    </m:r>
                    <m:r>
                      <a:rPr lang="fa-IR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 </m:t>
                    </m:r>
                    <m:r>
                      <a:rPr lang="fa-IR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و</m:t>
                    </m:r>
                    <m:r>
                      <a:rPr lang="fa-IR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  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𝒂</m:t>
                    </m:r>
                  </m:oMath>
                </a14:m>
                <a:r>
                  <a:rPr lang="fa-IR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 دو عدد حقیقی </a:t>
                </a:r>
                <a:r>
                  <a:rPr lang="fa-IR" sz="2000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باشند، به صورت کلی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𝒚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=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𝒂𝒙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+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𝒃</m:t>
                    </m:r>
                  </m:oMath>
                </a14:m>
                <a:r>
                  <a:rPr lang="fa-IR" b="1" dirty="0">
                    <a:solidFill>
                      <a:srgbClr val="FF0000"/>
                    </a:solidFill>
                    <a:cs typeface="B Zar" panose="00000400000000000000" pitchFamily="2" charset="-78"/>
                  </a:rPr>
                  <a:t> </a:t>
                </a:r>
                <a:r>
                  <a:rPr lang="fa-IR" sz="2000" b="1" dirty="0" smtClean="0">
                    <a:solidFill>
                      <a:srgbClr val="7030A0"/>
                    </a:solidFill>
                    <a:cs typeface="B Zar" panose="00000400000000000000" pitchFamily="2" charset="-78"/>
                  </a:rPr>
                  <a:t>را</a:t>
                </a:r>
                <a:r>
                  <a:rPr lang="fa-IR" b="1" dirty="0" smtClean="0">
                    <a:solidFill>
                      <a:srgbClr val="7030A0"/>
                    </a:solidFill>
                    <a:cs typeface="B Zar" panose="00000400000000000000" pitchFamily="2" charset="-78"/>
                  </a:rPr>
                  <a:t> </a:t>
                </a:r>
                <a:r>
                  <a:rPr lang="fa-IR" b="1" dirty="0">
                    <a:solidFill>
                      <a:srgbClr val="FF0000"/>
                    </a:solidFill>
                    <a:cs typeface="B Zar" panose="00000400000000000000" pitchFamily="2" charset="-78"/>
                  </a:rPr>
                  <a:t>معادله خط(معادله درجه اول) </a:t>
                </a:r>
                <a:r>
                  <a:rPr lang="fa-IR" sz="2000" b="1" dirty="0">
                    <a:solidFill>
                      <a:srgbClr val="7030A0"/>
                    </a:solidFill>
                    <a:cs typeface="B Zar" panose="00000400000000000000" pitchFamily="2" charset="-78"/>
                  </a:rPr>
                  <a:t>می گوییم.</a:t>
                </a:r>
                <a:endParaRPr lang="en-US" sz="2000" b="1" dirty="0">
                  <a:solidFill>
                    <a:srgbClr val="7030A0"/>
                  </a:solidFill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5" y="1049558"/>
                <a:ext cx="11035521" cy="2257030"/>
              </a:xfrm>
              <a:prstGeom prst="rect">
                <a:avLst/>
              </a:prstGeom>
              <a:blipFill>
                <a:blip r:embed="rId2"/>
                <a:stretch>
                  <a:fillRect t="-1892" r="-8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541" y="4452120"/>
            <a:ext cx="361164" cy="3611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541" y="4866236"/>
            <a:ext cx="361164" cy="3611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68" y="5240450"/>
            <a:ext cx="361164" cy="3611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68" y="5654566"/>
            <a:ext cx="361164" cy="3611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25" y="5386679"/>
            <a:ext cx="744938" cy="18623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61" y="5769131"/>
            <a:ext cx="744938" cy="18623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9519" y="-4881"/>
            <a:ext cx="4831709" cy="78949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775165" y="3082834"/>
            <a:ext cx="1001633" cy="130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98171" y="3082834"/>
            <a:ext cx="1397726" cy="130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4735483" y="3120747"/>
            <a:ext cx="1247055" cy="117123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399" y="4321280"/>
            <a:ext cx="43499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fa-IR" dirty="0" smtClean="0"/>
              <a:t>اگر معادله                  رارسم کنیم خط حاصل می شود.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33601" y="4367447"/>
                <a:ext cx="117211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𝒚</m:t>
                    </m:r>
                    <m:r>
                      <a:rPr lang="en-US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=</m:t>
                    </m:r>
                    <m:r>
                      <a:rPr lang="en-US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𝒂𝒙</m:t>
                    </m:r>
                    <m:r>
                      <a:rPr lang="en-US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+</m:t>
                    </m:r>
                    <m:r>
                      <a:rPr lang="en-US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B Zar" panose="00000400000000000000" pitchFamily="2" charset="-78"/>
                      </a:rPr>
                      <m:t>𝒃</m:t>
                    </m:r>
                  </m:oMath>
                </a14:m>
                <a:r>
                  <a:rPr lang="fa-IR" sz="1500" b="1" dirty="0">
                    <a:solidFill>
                      <a:srgbClr val="FF0000"/>
                    </a:solidFill>
                    <a:cs typeface="B Zar" panose="00000400000000000000" pitchFamily="2" charset="-78"/>
                  </a:rPr>
                  <a:t> </a:t>
                </a:r>
                <a:endParaRPr lang="fa-IR" sz="15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601" y="4367447"/>
                <a:ext cx="1172116" cy="323165"/>
              </a:xfrm>
              <a:prstGeom prst="rect">
                <a:avLst/>
              </a:prstGeom>
              <a:blipFill>
                <a:blip r:embed="rId7"/>
                <a:stretch>
                  <a:fillRect t="-1887" r="-521" b="-2264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lbow Connector 12"/>
          <p:cNvCxnSpPr/>
          <p:nvPr/>
        </p:nvCxnSpPr>
        <p:spPr>
          <a:xfrm rot="5400000">
            <a:off x="822962" y="3971107"/>
            <a:ext cx="2312126" cy="5617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72" y="5408023"/>
            <a:ext cx="351390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fa-IR" sz="2200" dirty="0" smtClean="0"/>
              <a:t>چون بزرگترین توان متغییر 1 است</a:t>
            </a:r>
            <a:endParaRPr lang="fa-IR" sz="2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4902880" y="5834553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1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39" grpId="0"/>
      <p:bldP spid="40" grpId="0"/>
      <p:bldP spid="41" grpId="0"/>
      <p:bldP spid="42" grpId="0"/>
      <p:bldP spid="10" grpId="0" animBg="1"/>
      <p:bldP spid="1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7" y="1785256"/>
            <a:ext cx="12211918" cy="638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7" y="0"/>
            <a:ext cx="12211917" cy="1785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" y="2792185"/>
            <a:ext cx="3276600" cy="3276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25600" y="3033486"/>
            <a:ext cx="2692399" cy="20465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25485" y="3653292"/>
            <a:ext cx="154213" cy="2075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6170" y="4430485"/>
            <a:ext cx="154213" cy="2075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79698" y="3653292"/>
            <a:ext cx="37791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30383" y="4430485"/>
            <a:ext cx="28429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86041" y="3337821"/>
            <a:ext cx="258354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500" dirty="0" smtClean="0">
                <a:solidFill>
                  <a:srgbClr val="FF0000"/>
                </a:solidFill>
              </a:rPr>
              <a:t>عرض از مبدا</a:t>
            </a:r>
            <a:endParaRPr lang="fa-IR" sz="35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0326" y="4154929"/>
            <a:ext cx="268514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500" dirty="0" smtClean="0">
                <a:solidFill>
                  <a:srgbClr val="FF0000"/>
                </a:solidFill>
              </a:rPr>
              <a:t>طول از مبدا</a:t>
            </a:r>
            <a:endParaRPr lang="fa-IR" sz="35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8761184" y="3438262"/>
            <a:ext cx="2420694" cy="2695217"/>
            <a:chOff x="5847092" y="1583032"/>
            <a:chExt cx="3846418" cy="47226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4902880" y="5834553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11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0" y="609600"/>
            <a:ext cx="37973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شیب : 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سرازیری یا سربالایی</a:t>
            </a:r>
            <a:endParaRPr lang="fa-IR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2900" y="1667498"/>
            <a:ext cx="271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شیب منفی                 شیب مثبت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6962" y="1286381"/>
            <a:ext cx="744938" cy="18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08762" y="1322431"/>
            <a:ext cx="744938" cy="186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500" y="2291917"/>
            <a:ext cx="988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500" dirty="0" smtClean="0"/>
              <a:t>زاویه ای که جهت مثبت محور    ها می سازد اگرباز باشد منفی و اگر تند باشد مثبت است. </a:t>
            </a:r>
            <a:endParaRPr lang="fa-IR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7442200" y="2345778"/>
            <a:ext cx="33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2353946"/>
            <a:ext cx="361164" cy="36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" y="2908299"/>
            <a:ext cx="3276600" cy="3276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90600" y="3403600"/>
            <a:ext cx="2489200" cy="2463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0600" y="3086100"/>
            <a:ext cx="2489200" cy="18478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830251" y="4476750"/>
            <a:ext cx="508000" cy="317500"/>
          </a:xfrm>
          <a:prstGeom prst="arc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2235200" y="4193177"/>
            <a:ext cx="2415177" cy="28357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21925" y="4008511"/>
            <a:ext cx="4049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باز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9390659">
            <a:off x="1117902" y="4298404"/>
            <a:ext cx="613954" cy="496389"/>
          </a:xfrm>
          <a:prstGeom prst="arc">
            <a:avLst>
              <a:gd name="adj1" fmla="val 465298"/>
              <a:gd name="adj2" fmla="val 3293428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2" name="Curved Connector 21"/>
          <p:cNvCxnSpPr/>
          <p:nvPr/>
        </p:nvCxnSpPr>
        <p:spPr>
          <a:xfrm>
            <a:off x="1702890" y="4546599"/>
            <a:ext cx="3223986" cy="1308999"/>
          </a:xfrm>
          <a:prstGeom prst="curvedConnector3">
            <a:avLst>
              <a:gd name="adj1" fmla="val 11508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26874" y="5682734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تند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76775" y="4069545"/>
            <a:ext cx="122786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>
                <a:solidFill>
                  <a:srgbClr val="FF0000"/>
                </a:solidFill>
              </a:rPr>
              <a:t>شیب =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9420" y="4069545"/>
            <a:ext cx="43107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m</a:t>
            </a:r>
            <a:endParaRPr lang="fa-IR" sz="25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 flipH="1">
            <a:off x="8572548" y="3489682"/>
            <a:ext cx="2420694" cy="2695217"/>
            <a:chOff x="5847092" y="1583032"/>
            <a:chExt cx="3846418" cy="472264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5504826" y="5847881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9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62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6" grpId="0" animBg="1"/>
      <p:bldP spid="19" grpId="0"/>
      <p:bldP spid="20" grpId="0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4229" y="638628"/>
            <a:ext cx="23222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حالت خاص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1963" y="1346514"/>
            <a:ext cx="8035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500" dirty="0" smtClean="0">
                <a:solidFill>
                  <a:srgbClr val="FF0000"/>
                </a:solidFill>
              </a:rPr>
              <a:t>الف)</a:t>
            </a:r>
            <a:endParaRPr lang="fa-IR" sz="25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1636" y="1361903"/>
            <a:ext cx="720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y=a</a:t>
            </a:r>
            <a:endParaRPr lang="fa-IR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7" y="2102756"/>
            <a:ext cx="3276600" cy="3276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80457" y="3200400"/>
            <a:ext cx="30604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0457" y="4110446"/>
            <a:ext cx="30604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057" y="3043646"/>
            <a:ext cx="11032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y=2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y=-1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994" y="5379356"/>
            <a:ext cx="4837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الف</a:t>
            </a:r>
            <a:r>
              <a:rPr lang="fa-IR" dirty="0" smtClean="0"/>
              <a:t>       موازی محور   ها که از نقطه     می گذرد.</a:t>
            </a:r>
            <a:endParaRPr lang="fa-IR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861963" y="5564022"/>
            <a:ext cx="180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1012" y="5379356"/>
            <a:ext cx="269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758" y="5379356"/>
            <a:ext cx="3265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4902880" y="5834553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07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6" y="744582"/>
            <a:ext cx="1076379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 smtClean="0">
                <a:solidFill>
                  <a:srgbClr val="FF0000"/>
                </a:solidFill>
              </a:rPr>
              <a:t>نکته </a:t>
            </a:r>
            <a:r>
              <a:rPr lang="fa-IR" sz="4000" dirty="0" smtClean="0"/>
              <a:t>دو خط به معادله های               همدیگر را در نقطه </a:t>
            </a:r>
            <a:r>
              <a:rPr lang="fa-IR" sz="6000" dirty="0" smtClean="0">
                <a:solidFill>
                  <a:srgbClr val="FF0000"/>
                </a:solidFill>
              </a:rPr>
              <a:t>[   ] </a:t>
            </a:r>
            <a:r>
              <a:rPr lang="fa-IR" sz="4000" dirty="0" smtClean="0"/>
              <a:t>قطع می کنند که زاویه بین آنها </a:t>
            </a:r>
            <a:r>
              <a:rPr lang="fa-IR" sz="4000" dirty="0" smtClean="0">
                <a:solidFill>
                  <a:srgbClr val="FF0000"/>
                </a:solidFill>
              </a:rPr>
              <a:t>90</a:t>
            </a:r>
            <a:r>
              <a:rPr lang="fa-IR" sz="4000" dirty="0" smtClean="0"/>
              <a:t> درجه است.</a:t>
            </a: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46767" y="1006192"/>
            <a:ext cx="22729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y=b , x=a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943" y="579229"/>
            <a:ext cx="43107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sz="4000" dirty="0">
                <a:solidFill>
                  <a:srgbClr val="FF0000"/>
                </a:solidFill>
              </a:rPr>
              <a:t>b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1543" y="2295750"/>
            <a:ext cx="96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نکته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086" y="2637408"/>
            <a:ext cx="261257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 smtClean="0">
                <a:solidFill>
                  <a:srgbClr val="FF0000"/>
                </a:solidFill>
              </a:rPr>
              <a:t>معادله محور   ها</a:t>
            </a:r>
          </a:p>
          <a:p>
            <a:r>
              <a:rPr lang="fa-IR" sz="3000" dirty="0" smtClean="0">
                <a:solidFill>
                  <a:srgbClr val="FF0000"/>
                </a:solidFill>
              </a:rPr>
              <a:t>معادله محور   ها</a:t>
            </a:r>
            <a:endParaRPr lang="fa-IR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720" y="2637408"/>
            <a:ext cx="4833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sz="3000" dirty="0">
                <a:solidFill>
                  <a:srgbClr val="FF0000"/>
                </a:solidFill>
              </a:rPr>
              <a:t>y</a:t>
            </a:r>
            <a:endParaRPr lang="en-US" sz="3000" dirty="0" smtClean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35086" y="2935362"/>
            <a:ext cx="16197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5086" y="3427396"/>
            <a:ext cx="16197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4880" y="2637408"/>
            <a:ext cx="12017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Y=0</a:t>
            </a:r>
          </a:p>
          <a:p>
            <a:r>
              <a:rPr lang="en-US" sz="3000" dirty="0" smtClean="0"/>
              <a:t>X=0</a:t>
            </a:r>
            <a:endParaRPr lang="fa-IR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54789" y="3706599"/>
            <a:ext cx="96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نکته</a:t>
            </a:r>
            <a:endParaRPr lang="fa-IR" sz="4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73806"/>
              </p:ext>
            </p:extLst>
          </p:nvPr>
        </p:nvGraphicFramePr>
        <p:xfrm>
          <a:off x="47688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8720" y="4360957"/>
                <a:ext cx="5728876" cy="1224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خ</m:t>
                      </m:r>
                      <m:r>
                        <a:rPr lang="fa-IR" sz="3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ط</m:t>
                      </m:r>
                      <m:r>
                        <a:rPr lang="fa-IR" sz="3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3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شیب</m:t>
                      </m:r>
                      <m:r>
                        <a:rPr lang="fa-IR" sz="3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3000" b="0" i="1" smtClean="0">
                              <a:latin typeface="Cambria Math" panose="02040503050406030204" pitchFamily="18" charset="0"/>
                            </a:rPr>
                            <m:t>تغییرات</m:t>
                          </m:r>
                        </m:num>
                        <m:den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3000" b="0" i="1" smtClean="0">
                              <a:latin typeface="Cambria Math" panose="02040503050406030204" pitchFamily="18" charset="0"/>
                            </a:rPr>
                            <m:t>تغییرات</m:t>
                          </m:r>
                        </m:den>
                      </m:f>
                      <m:r>
                        <a:rPr lang="fa-IR" sz="3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a-IR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a-IR" sz="3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a-IR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a-IR" sz="3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a-IR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a-IR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a-IR" sz="3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a-IR" sz="3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fa-IR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360957"/>
                <a:ext cx="5728876" cy="12245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4902880" y="5834553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19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4286" y="613954"/>
            <a:ext cx="34224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رسم معادله خط:</a:t>
            </a:r>
          </a:p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الف)روش نقطه گذاری:</a:t>
            </a:r>
            <a:endParaRPr lang="fa-IR" sz="30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9489"/>
              </p:ext>
            </p:extLst>
          </p:nvPr>
        </p:nvGraphicFramePr>
        <p:xfrm>
          <a:off x="5152572" y="41551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2572" y="415516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9942" y="756110"/>
                <a:ext cx="210410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42" y="756110"/>
                <a:ext cx="210410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9942" y="3469194"/>
                <a:ext cx="239103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42" y="3469194"/>
                <a:ext cx="239103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835" y="2382062"/>
            <a:ext cx="2599175" cy="151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51961" y="1855939"/>
            <a:ext cx="0" cy="11737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5437" y="1882173"/>
            <a:ext cx="31692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x</a:t>
            </a:r>
            <a:endParaRPr lang="fa-IR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925437" y="2397240"/>
            <a:ext cx="40495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y</a:t>
            </a:r>
            <a:endParaRPr lang="fa-IR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1531049" y="1936034"/>
            <a:ext cx="1432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1                 0</a:t>
            </a:r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1539995" y="2505151"/>
            <a:ext cx="1423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                2-</a:t>
            </a:r>
            <a:endParaRPr lang="fa-IR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42" y="803262"/>
            <a:ext cx="2559802" cy="23209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42" y="3469194"/>
            <a:ext cx="2559802" cy="245457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32303" y="4972057"/>
            <a:ext cx="2599175" cy="151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68429" y="4445934"/>
            <a:ext cx="0" cy="11737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1905" y="4472168"/>
            <a:ext cx="31692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/>
              <a:t>x</a:t>
            </a:r>
            <a:endParaRPr lang="fa-IR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941905" y="4987235"/>
            <a:ext cx="40495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y</a:t>
            </a:r>
            <a:endParaRPr lang="fa-IR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1547517" y="4526029"/>
            <a:ext cx="1432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1                 0</a:t>
            </a:r>
            <a:endParaRPr lang="fa-IR" dirty="0"/>
          </a:p>
        </p:txBody>
      </p:sp>
      <p:sp>
        <p:nvSpPr>
          <p:cNvPr id="27" name="TextBox 26"/>
          <p:cNvSpPr txBox="1"/>
          <p:nvPr/>
        </p:nvSpPr>
        <p:spPr>
          <a:xfrm>
            <a:off x="1556463" y="5095146"/>
            <a:ext cx="1423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1                3</a:t>
            </a:r>
            <a:endParaRPr lang="fa-IR" dirty="0"/>
          </a:p>
        </p:txBody>
      </p:sp>
      <p:sp>
        <p:nvSpPr>
          <p:cNvPr id="28" name="Oval 27"/>
          <p:cNvSpPr/>
          <p:nvPr/>
        </p:nvSpPr>
        <p:spPr>
          <a:xfrm flipV="1">
            <a:off x="5086164" y="1715940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 flipV="1">
            <a:off x="4820099" y="2377561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637644" y="1441967"/>
            <a:ext cx="626234" cy="1663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flipV="1">
            <a:off x="5079950" y="4445934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 flipV="1">
            <a:off x="4817946" y="3971261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7" name="Straight Connector 36"/>
          <p:cNvCxnSpPr/>
          <p:nvPr/>
        </p:nvCxnSpPr>
        <p:spPr>
          <a:xfrm>
            <a:off x="4604737" y="3563120"/>
            <a:ext cx="734456" cy="13322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27" grpId="0"/>
      <p:bldP spid="28" grpId="0" animBg="1"/>
      <p:bldP spid="29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596900"/>
            <a:ext cx="41910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000" dirty="0" smtClean="0">
                <a:solidFill>
                  <a:srgbClr val="FF0000"/>
                </a:solidFill>
              </a:rPr>
              <a:t>ب)روش شیب وعرض از مبدا</a:t>
            </a:r>
            <a:endParaRPr lang="fa-IR" sz="3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6142" y="1060910"/>
                <a:ext cx="210410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" y="1060910"/>
                <a:ext cx="210410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6142" y="3773994"/>
                <a:ext cx="239103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3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30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a-IR" sz="3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" y="3773994"/>
                <a:ext cx="239103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2" y="1108062"/>
            <a:ext cx="2559802" cy="2320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2" y="3773994"/>
            <a:ext cx="2559802" cy="245457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 flipV="1">
            <a:off x="5162364" y="2020740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 flipV="1">
            <a:off x="4896299" y="2682361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713844" y="1746767"/>
            <a:ext cx="626234" cy="1663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flipV="1">
            <a:off x="5156150" y="4750734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/>
          <p:cNvSpPr/>
          <p:nvPr/>
        </p:nvSpPr>
        <p:spPr>
          <a:xfrm flipV="1">
            <a:off x="4894146" y="4276061"/>
            <a:ext cx="132815" cy="1399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Straight Connector 23"/>
          <p:cNvCxnSpPr/>
          <p:nvPr/>
        </p:nvCxnSpPr>
        <p:spPr>
          <a:xfrm>
            <a:off x="4680937" y="3867920"/>
            <a:ext cx="734456" cy="13322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473446"/>
              </p:ext>
            </p:extLst>
          </p:nvPr>
        </p:nvGraphicFramePr>
        <p:xfrm>
          <a:off x="4122568" y="108162"/>
          <a:ext cx="1675969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2568" y="108162"/>
                        <a:ext cx="1675969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16142" y="1959177"/>
                <a:ext cx="2236125" cy="472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latin typeface="Cambria Math" panose="02040503050406030204" pitchFamily="18" charset="0"/>
                        </a:rPr>
                        <m:t>م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بدا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از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عرض</m:t>
                      </m:r>
                      <m:r>
                        <a:rPr lang="fa-IR" sz="22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2200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a-IR" sz="2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" y="1959177"/>
                <a:ext cx="2236125" cy="472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16142" y="2739627"/>
                <a:ext cx="119737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latin typeface="Cambria Math" panose="02040503050406030204" pitchFamily="18" charset="0"/>
                        </a:rPr>
                        <m:t>ش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یب</m:t>
                      </m:r>
                      <m:r>
                        <a:rPr lang="fa-IR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a-IR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a-IR" sz="2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" y="2739627"/>
                <a:ext cx="1197379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1934204" y="2822360"/>
            <a:ext cx="415296" cy="114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01845" y="3338803"/>
            <a:ext cx="337537" cy="126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9500" y="2637694"/>
            <a:ext cx="430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بالا</a:t>
            </a:r>
            <a:endParaRPr lang="fa-IR" dirty="0"/>
          </a:p>
        </p:txBody>
      </p:sp>
      <p:sp>
        <p:nvSpPr>
          <p:cNvPr id="35" name="TextBox 34"/>
          <p:cNvSpPr txBox="1"/>
          <p:nvPr/>
        </p:nvSpPr>
        <p:spPr>
          <a:xfrm>
            <a:off x="2251048" y="3326301"/>
            <a:ext cx="680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راست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6142" y="4527033"/>
                <a:ext cx="2026131" cy="472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latin typeface="Cambria Math" panose="02040503050406030204" pitchFamily="18" charset="0"/>
                        </a:rPr>
                        <m:t>م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بدا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از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عرض</m:t>
                      </m:r>
                      <m:r>
                        <a:rPr lang="fa-IR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a-IR" sz="2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" y="4527033"/>
                <a:ext cx="2026131" cy="4722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6142" y="5307483"/>
                <a:ext cx="1407373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latin typeface="Cambria Math" panose="02040503050406030204" pitchFamily="18" charset="0"/>
                        </a:rPr>
                        <m:t>ش</m:t>
                      </m:r>
                      <m:r>
                        <a:rPr lang="fa-IR" sz="2200" b="0" i="0" smtClean="0">
                          <a:latin typeface="Cambria Math" panose="02040503050406030204" pitchFamily="18" charset="0"/>
                        </a:rPr>
                        <m:t>یب</m:t>
                      </m:r>
                      <m:r>
                        <a:rPr lang="fa-IR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a-IR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a-IR" sz="2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" y="5307483"/>
                <a:ext cx="1407373" cy="7261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2064594" y="5411306"/>
            <a:ext cx="415296" cy="114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81813" y="5930286"/>
            <a:ext cx="290429" cy="138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02807" y="5206597"/>
            <a:ext cx="6494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پایین</a:t>
            </a:r>
            <a:endParaRPr lang="fa-IR" dirty="0"/>
          </a:p>
        </p:txBody>
      </p:sp>
      <p:sp>
        <p:nvSpPr>
          <p:cNvPr id="41" name="TextBox 40"/>
          <p:cNvSpPr txBox="1"/>
          <p:nvPr/>
        </p:nvSpPr>
        <p:spPr>
          <a:xfrm>
            <a:off x="2251048" y="5894157"/>
            <a:ext cx="680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راست</a:t>
            </a:r>
            <a:endParaRPr lang="fa-I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8273876" y="581489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2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24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 animBg="1"/>
      <p:bldP spid="20" grpId="0" animBg="1"/>
      <p:bldP spid="22" grpId="0" animBg="1"/>
      <p:bldP spid="23" grpId="0" animBg="1"/>
      <p:bldP spid="26" grpId="0"/>
      <p:bldP spid="28" grpId="0"/>
      <p:bldP spid="34" grpId="0"/>
      <p:bldP spid="35" grpId="0"/>
      <p:bldP spid="36" grpId="0"/>
      <p:bldP spid="37" grpId="0"/>
      <p:bldP spid="40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نمونه فصل6</Template>
  <TotalTime>4</TotalTime>
  <Words>743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Titr</vt:lpstr>
      <vt:lpstr>B Zar</vt:lpstr>
      <vt:lpstr>Calibri</vt:lpstr>
      <vt:lpstr>Cambria Math</vt:lpstr>
      <vt:lpstr>Garamond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2</cp:revision>
  <dcterms:created xsi:type="dcterms:W3CDTF">2019-07-08T18:08:51Z</dcterms:created>
  <dcterms:modified xsi:type="dcterms:W3CDTF">2019-07-09T07:51:23Z</dcterms:modified>
</cp:coreProperties>
</file>